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72" r:id="rId2"/>
    <p:sldId id="256" r:id="rId3"/>
    <p:sldId id="257" r:id="rId4"/>
    <p:sldId id="258" r:id="rId5"/>
    <p:sldId id="259" r:id="rId6"/>
    <p:sldId id="260" r:id="rId7"/>
    <p:sldId id="261" r:id="rId8"/>
    <p:sldId id="262" r:id="rId9"/>
    <p:sldId id="263" r:id="rId10"/>
    <p:sldId id="264" r:id="rId11"/>
    <p:sldId id="273" r:id="rId12"/>
    <p:sldId id="265" r:id="rId13"/>
    <p:sldId id="266" r:id="rId14"/>
    <p:sldId id="267" r:id="rId15"/>
    <p:sldId id="268" r:id="rId16"/>
    <p:sldId id="270" r:id="rId17"/>
    <p:sldId id="271"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it Gupta" initials="RG" lastIdx="1" clrIdx="0">
    <p:extLst>
      <p:ext uri="{19B8F6BF-5375-455C-9EA6-DF929625EA0E}">
        <p15:presenceInfo xmlns:p15="http://schemas.microsoft.com/office/powerpoint/2012/main" userId="dd7758ee4ce550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376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5473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66126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tm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casework.eu/sl/lesson/learning-objectives-verbal-communic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149CED3A-1914-B0EF-8393-0C285B5DE0CF}"/>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2">
            <a:extLst>
              <a:ext uri="{FF2B5EF4-FFF2-40B4-BE49-F238E27FC236}">
                <a16:creationId xmlns:a16="http://schemas.microsoft.com/office/drawing/2014/main" id="{865CD842-DCB7-317B-C9CB-33DEC9BD1EA3}"/>
              </a:ext>
            </a:extLst>
          </p:cNvPr>
          <p:cNvSpPr/>
          <p:nvPr/>
        </p:nvSpPr>
        <p:spPr>
          <a:xfrm>
            <a:off x="0" y="0"/>
            <a:ext cx="14630400" cy="8229600"/>
          </a:xfrm>
          <a:prstGeom prst="rect">
            <a:avLst/>
          </a:prstGeom>
          <a:solidFill>
            <a:srgbClr val="F3F3F7">
              <a:alpha val="85000"/>
            </a:srgbClr>
          </a:solidFill>
          <a:ln/>
        </p:spPr>
        <p:txBody>
          <a:bodyPr/>
          <a:lstStyle/>
          <a:p>
            <a:endParaRPr lang="en-IN"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84190BB9-6E84-9F90-BF49-2DEBC9EE15EF}"/>
              </a:ext>
            </a:extLst>
          </p:cNvPr>
          <p:cNvPicPr>
            <a:picLocks noChangeAspect="1"/>
          </p:cNvPicPr>
          <p:nvPr/>
        </p:nvPicPr>
        <p:blipFill>
          <a:blip r:embed="rId3"/>
          <a:stretch>
            <a:fillRect/>
          </a:stretch>
        </p:blipFill>
        <p:spPr>
          <a:xfrm>
            <a:off x="85250" y="160690"/>
            <a:ext cx="3991898" cy="2492199"/>
          </a:xfrm>
          <a:prstGeom prst="rect">
            <a:avLst/>
          </a:prstGeom>
        </p:spPr>
      </p:pic>
      <p:sp>
        <p:nvSpPr>
          <p:cNvPr id="11" name="TextBox 10">
            <a:extLst>
              <a:ext uri="{FF2B5EF4-FFF2-40B4-BE49-F238E27FC236}">
                <a16:creationId xmlns:a16="http://schemas.microsoft.com/office/drawing/2014/main" id="{E4E36318-4910-A9D7-26FC-7096ADBEE1C5}"/>
              </a:ext>
            </a:extLst>
          </p:cNvPr>
          <p:cNvSpPr txBox="1"/>
          <p:nvPr/>
        </p:nvSpPr>
        <p:spPr>
          <a:xfrm>
            <a:off x="4162398" y="673348"/>
            <a:ext cx="10026127" cy="1565557"/>
          </a:xfrm>
          <a:prstGeom prst="rect">
            <a:avLst/>
          </a:prstGeom>
          <a:noFill/>
        </p:spPr>
        <p:txBody>
          <a:bodyPr wrap="square" rtlCol="0" anchor="ctr">
            <a:spAutoFit/>
          </a:bodyPr>
          <a:lstStyle/>
          <a:p>
            <a:pPr algn="ctr">
              <a:spcBef>
                <a:spcPts val="1010"/>
              </a:spcBef>
              <a:spcAft>
                <a:spcPts val="0"/>
              </a:spcAft>
            </a:pPr>
            <a:r>
              <a:rPr lang="en-US" sz="4370" b="1" dirty="0">
                <a:effectLst/>
                <a:latin typeface="Playfair Display" panose="00000500000000000000" pitchFamily="2" charset="0"/>
                <a:ea typeface="Times New Roman" panose="02020603050405020304" pitchFamily="18" charset="0"/>
              </a:rPr>
              <a:t>DEPARTMENT OF COMPUTER </a:t>
            </a:r>
          </a:p>
          <a:p>
            <a:pPr algn="ctr">
              <a:spcBef>
                <a:spcPts val="1010"/>
              </a:spcBef>
              <a:spcAft>
                <a:spcPts val="0"/>
              </a:spcAft>
            </a:pPr>
            <a:r>
              <a:rPr lang="en-US" sz="4370" b="1" dirty="0">
                <a:effectLst/>
                <a:latin typeface="Playfair Display" panose="00000500000000000000" pitchFamily="2" charset="0"/>
                <a:ea typeface="Times New Roman" panose="02020603050405020304" pitchFamily="18" charset="0"/>
              </a:rPr>
              <a:t>ENGINEERING AND APPLICATIONS</a:t>
            </a:r>
            <a:endParaRPr lang="en-IN" sz="4370" b="1" dirty="0">
              <a:effectLst/>
              <a:latin typeface="Playfair Display" panose="00000500000000000000" pitchFamily="2" charset="0"/>
              <a:ea typeface="Times New Roman" panose="02020603050405020304" pitchFamily="18" charset="0"/>
            </a:endParaRPr>
          </a:p>
        </p:txBody>
      </p:sp>
      <p:sp>
        <p:nvSpPr>
          <p:cNvPr id="12" name="TextBox 11">
            <a:extLst>
              <a:ext uri="{FF2B5EF4-FFF2-40B4-BE49-F238E27FC236}">
                <a16:creationId xmlns:a16="http://schemas.microsoft.com/office/drawing/2014/main" id="{EE04A991-7DFD-228C-521D-93F298EB3DC6}"/>
              </a:ext>
            </a:extLst>
          </p:cNvPr>
          <p:cNvSpPr txBox="1"/>
          <p:nvPr/>
        </p:nvSpPr>
        <p:spPr>
          <a:xfrm>
            <a:off x="376518" y="5155392"/>
            <a:ext cx="3416549" cy="2203104"/>
          </a:xfrm>
          <a:prstGeom prst="rect">
            <a:avLst/>
          </a:prstGeom>
          <a:noFill/>
        </p:spPr>
        <p:txBody>
          <a:bodyPr wrap="square" rtlCol="0">
            <a:spAutoFit/>
          </a:bodyPr>
          <a:lstStyle/>
          <a:p>
            <a:pPr>
              <a:lnSpc>
                <a:spcPct val="200000"/>
              </a:lnSpc>
            </a:pPr>
            <a:r>
              <a:rPr lang="en-IN" sz="2400" b="1" dirty="0">
                <a:latin typeface="Open Sans" panose="020B0606030504020204" pitchFamily="34" charset="0"/>
                <a:ea typeface="Open Sans" panose="020B0606030504020204" pitchFamily="34" charset="0"/>
                <a:cs typeface="Open Sans" panose="020B0606030504020204" pitchFamily="34" charset="0"/>
              </a:rPr>
              <a:t>Ayush Srivastava </a:t>
            </a:r>
          </a:p>
          <a:p>
            <a:pPr>
              <a:lnSpc>
                <a:spcPct val="200000"/>
              </a:lnSpc>
            </a:pPr>
            <a:r>
              <a:rPr lang="en-IN" sz="2400" b="1" dirty="0">
                <a:latin typeface="Open Sans" panose="020B0606030504020204" pitchFamily="34" charset="0"/>
                <a:ea typeface="Open Sans" panose="020B0606030504020204" pitchFamily="34" charset="0"/>
                <a:cs typeface="Open Sans" panose="020B0606030504020204" pitchFamily="34" charset="0"/>
              </a:rPr>
              <a:t>Nishant Sharma </a:t>
            </a:r>
          </a:p>
          <a:p>
            <a:pPr>
              <a:lnSpc>
                <a:spcPct val="200000"/>
              </a:lnSpc>
            </a:pPr>
            <a:r>
              <a:rPr lang="en-IN" sz="2400" b="1" dirty="0">
                <a:latin typeface="Open Sans" panose="020B0606030504020204" pitchFamily="34" charset="0"/>
                <a:ea typeface="Open Sans" panose="020B0606030504020204" pitchFamily="34" charset="0"/>
                <a:cs typeface="Open Sans" panose="020B0606030504020204" pitchFamily="34" charset="0"/>
              </a:rPr>
              <a:t>Rishit Gupta</a:t>
            </a:r>
          </a:p>
        </p:txBody>
      </p:sp>
      <p:sp>
        <p:nvSpPr>
          <p:cNvPr id="13" name="TextBox 12">
            <a:extLst>
              <a:ext uri="{FF2B5EF4-FFF2-40B4-BE49-F238E27FC236}">
                <a16:creationId xmlns:a16="http://schemas.microsoft.com/office/drawing/2014/main" id="{CA2CD80F-AF39-E917-A026-486B31BACADE}"/>
              </a:ext>
            </a:extLst>
          </p:cNvPr>
          <p:cNvSpPr txBox="1"/>
          <p:nvPr/>
        </p:nvSpPr>
        <p:spPr>
          <a:xfrm>
            <a:off x="721783" y="3185482"/>
            <a:ext cx="13701431" cy="1437317"/>
          </a:xfrm>
          <a:prstGeom prst="rect">
            <a:avLst/>
          </a:prstGeom>
          <a:noFill/>
        </p:spPr>
        <p:txBody>
          <a:bodyPr wrap="square" rtlCol="0" anchor="ctr">
            <a:spAutoFit/>
          </a:bodyPr>
          <a:lstStyle/>
          <a:p>
            <a:r>
              <a:rPr lang="en-US" sz="4370" b="1" dirty="0">
                <a:solidFill>
                  <a:srgbClr val="101014"/>
                </a:solidFill>
                <a:latin typeface="Playfair Display" panose="00000500000000000000" pitchFamily="2" charset="0"/>
                <a:ea typeface="Playfair Display" pitchFamily="34" charset="-122"/>
                <a:cs typeface="Playfair Display" pitchFamily="34" charset="-120"/>
              </a:rPr>
              <a:t>JobBridge : Connecting Employers And Job Seekers</a:t>
            </a:r>
            <a:endParaRPr lang="en-US" sz="4370" dirty="0">
              <a:latin typeface="Playfair Display" panose="00000500000000000000" pitchFamily="2" charset="0"/>
            </a:endParaRPr>
          </a:p>
          <a:p>
            <a:endParaRPr lang="en-IN" sz="4370" dirty="0">
              <a:latin typeface="Playfair Display" panose="00000500000000000000" pitchFamily="2" charset="0"/>
            </a:endParaRPr>
          </a:p>
        </p:txBody>
      </p:sp>
      <p:pic>
        <p:nvPicPr>
          <p:cNvPr id="7" name="Picture 6">
            <a:extLst>
              <a:ext uri="{FF2B5EF4-FFF2-40B4-BE49-F238E27FC236}">
                <a16:creationId xmlns:a16="http://schemas.microsoft.com/office/drawing/2014/main" id="{A5DF5D1F-1494-A998-4003-BC590ABBD90E}"/>
              </a:ext>
            </a:extLst>
          </p:cNvPr>
          <p:cNvPicPr>
            <a:picLocks noChangeAspect="1"/>
          </p:cNvPicPr>
          <p:nvPr/>
        </p:nvPicPr>
        <p:blipFill>
          <a:blip r:embed="rId4"/>
          <a:stretch>
            <a:fillRect/>
          </a:stretch>
        </p:blipFill>
        <p:spPr>
          <a:xfrm>
            <a:off x="4077148" y="3993266"/>
            <a:ext cx="10111377" cy="3970116"/>
          </a:xfrm>
          <a:prstGeom prst="rect">
            <a:avLst/>
          </a:prstGeom>
        </p:spPr>
      </p:pic>
    </p:spTree>
    <p:extLst>
      <p:ext uri="{BB962C8B-B14F-4D97-AF65-F5344CB8AC3E}">
        <p14:creationId xmlns:p14="http://schemas.microsoft.com/office/powerpoint/2010/main" val="3580028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2325"/>
            <a:ext cx="14630400" cy="8229600"/>
          </a:xfrm>
          <a:prstGeom prst="rect">
            <a:avLst/>
          </a:prstGeom>
          <a:solidFill>
            <a:srgbClr val="F3F3F7"/>
          </a:solidFill>
          <a:ln/>
        </p:spPr>
        <p:txBody>
          <a:bodyPr/>
          <a:lstStyle/>
          <a:p>
            <a:endParaRPr lang="en-IN" dirty="0"/>
          </a:p>
        </p:txBody>
      </p:sp>
      <p:sp>
        <p:nvSpPr>
          <p:cNvPr id="4" name="Text 2"/>
          <p:cNvSpPr/>
          <p:nvPr/>
        </p:nvSpPr>
        <p:spPr>
          <a:xfrm>
            <a:off x="889992" y="665330"/>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Results</a:t>
            </a:r>
            <a:endParaRPr lang="en-US" sz="4374" dirty="0">
              <a:effectLst>
                <a:outerShdw blurRad="38100" dist="38100" dir="2700000" algn="tl">
                  <a:srgbClr val="000000">
                    <a:alpha val="43137"/>
                  </a:srgbClr>
                </a:outerShdw>
              </a:effectLst>
            </a:endParaRPr>
          </a:p>
        </p:txBody>
      </p:sp>
      <p:sp>
        <p:nvSpPr>
          <p:cNvPr id="6" name="Text 3"/>
          <p:cNvSpPr/>
          <p:nvPr/>
        </p:nvSpPr>
        <p:spPr>
          <a:xfrm>
            <a:off x="2037993" y="4668203"/>
            <a:ext cx="3295888" cy="694373"/>
          </a:xfrm>
          <a:prstGeom prst="rect">
            <a:avLst/>
          </a:prstGeom>
          <a:noFill/>
          <a:ln/>
        </p:spPr>
        <p:txBody>
          <a:bodyPr wrap="square" rtlCol="0" anchor="t"/>
          <a:lstStyle/>
          <a:p>
            <a:pPr marL="0" indent="0" algn="l">
              <a:lnSpc>
                <a:spcPts val="2734"/>
              </a:lnSpc>
              <a:buNone/>
            </a:pPr>
            <a:endParaRPr lang="en-US" sz="2187" dirty="0"/>
          </a:p>
        </p:txBody>
      </p:sp>
      <p:sp>
        <p:nvSpPr>
          <p:cNvPr id="7" name="Text 4"/>
          <p:cNvSpPr/>
          <p:nvPr/>
        </p:nvSpPr>
        <p:spPr>
          <a:xfrm>
            <a:off x="2037993" y="5584746"/>
            <a:ext cx="3295888" cy="1421606"/>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5667137" y="4668322"/>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5667137" y="5237678"/>
            <a:ext cx="3296007" cy="1421606"/>
          </a:xfrm>
          <a:prstGeom prst="rect">
            <a:avLst/>
          </a:prstGeom>
          <a:noFill/>
          <a:ln/>
        </p:spPr>
        <p:txBody>
          <a:bodyPr wrap="square" rtlCol="0" anchor="t"/>
          <a:lstStyle/>
          <a:p>
            <a:pPr marL="0" indent="0" algn="l">
              <a:lnSpc>
                <a:spcPts val="2799"/>
              </a:lnSpc>
              <a:buNone/>
            </a:pPr>
            <a:endParaRPr lang="en-US" sz="1750" dirty="0"/>
          </a:p>
        </p:txBody>
      </p:sp>
      <p:sp>
        <p:nvSpPr>
          <p:cNvPr id="12" name="Text 7"/>
          <p:cNvSpPr/>
          <p:nvPr/>
        </p:nvSpPr>
        <p:spPr>
          <a:xfrm>
            <a:off x="9296400" y="4668322"/>
            <a:ext cx="2221944" cy="347186"/>
          </a:xfrm>
          <a:prstGeom prst="rect">
            <a:avLst/>
          </a:prstGeom>
          <a:noFill/>
          <a:ln/>
        </p:spPr>
        <p:txBody>
          <a:bodyPr wrap="none" rtlCol="0" anchor="t"/>
          <a:lstStyle/>
          <a:p>
            <a:pPr marL="0" indent="0" algn="l">
              <a:lnSpc>
                <a:spcPts val="2734"/>
              </a:lnSpc>
              <a:buNone/>
            </a:pPr>
            <a:endParaRPr lang="en-US" sz="2187" dirty="0"/>
          </a:p>
        </p:txBody>
      </p:sp>
      <p:sp>
        <p:nvSpPr>
          <p:cNvPr id="13" name="Text 8"/>
          <p:cNvSpPr/>
          <p:nvPr/>
        </p:nvSpPr>
        <p:spPr>
          <a:xfrm>
            <a:off x="9296400" y="5237678"/>
            <a:ext cx="3296007" cy="1777008"/>
          </a:xfrm>
          <a:prstGeom prst="rect">
            <a:avLst/>
          </a:prstGeom>
          <a:noFill/>
          <a:ln/>
        </p:spPr>
        <p:txBody>
          <a:bodyPr wrap="square" rtlCol="0" anchor="t"/>
          <a:lstStyle/>
          <a:p>
            <a:pPr marL="0" indent="0" algn="l">
              <a:lnSpc>
                <a:spcPts val="2799"/>
              </a:lnSpc>
              <a:buNone/>
            </a:pPr>
            <a:endParaRPr lang="en-US" sz="1750" dirty="0"/>
          </a:p>
        </p:txBody>
      </p:sp>
      <p:pic>
        <p:nvPicPr>
          <p:cNvPr id="5" name="Picture 4">
            <a:extLst>
              <a:ext uri="{FF2B5EF4-FFF2-40B4-BE49-F238E27FC236}">
                <a16:creationId xmlns:a16="http://schemas.microsoft.com/office/drawing/2014/main" id="{D9DD288F-FE85-E0FF-356C-A3EAF32B0CA2}"/>
              </a:ext>
            </a:extLst>
          </p:cNvPr>
          <p:cNvPicPr>
            <a:picLocks noChangeAspect="1"/>
          </p:cNvPicPr>
          <p:nvPr/>
        </p:nvPicPr>
        <p:blipFill rotWithShape="1">
          <a:blip r:embed="rId3"/>
          <a:srcRect t="4321" b="5490"/>
          <a:stretch/>
        </p:blipFill>
        <p:spPr>
          <a:xfrm>
            <a:off x="755490" y="1738609"/>
            <a:ext cx="6559710" cy="4777938"/>
          </a:xfrm>
          <a:prstGeom prst="rect">
            <a:avLst/>
          </a:prstGeom>
        </p:spPr>
      </p:pic>
      <p:pic>
        <p:nvPicPr>
          <p:cNvPr id="11" name="Picture 10">
            <a:extLst>
              <a:ext uri="{FF2B5EF4-FFF2-40B4-BE49-F238E27FC236}">
                <a16:creationId xmlns:a16="http://schemas.microsoft.com/office/drawing/2014/main" id="{6A0233B1-307E-6AB6-FC64-A5F1072A379F}"/>
              </a:ext>
            </a:extLst>
          </p:cNvPr>
          <p:cNvPicPr>
            <a:picLocks noChangeAspect="1"/>
          </p:cNvPicPr>
          <p:nvPr/>
        </p:nvPicPr>
        <p:blipFill rotWithShape="1">
          <a:blip r:embed="rId3"/>
          <a:srcRect t="4641" b="5502"/>
          <a:stretch/>
        </p:blipFill>
        <p:spPr>
          <a:xfrm>
            <a:off x="7648456" y="1738609"/>
            <a:ext cx="6559710" cy="47779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2B85D121-5CE6-A11E-ED8B-77A2805CF029}"/>
              </a:ext>
            </a:extLst>
          </p:cNvPr>
          <p:cNvSpPr/>
          <p:nvPr/>
        </p:nvSpPr>
        <p:spPr>
          <a:xfrm>
            <a:off x="0" y="0"/>
            <a:ext cx="14630400" cy="8229600"/>
          </a:xfrm>
          <a:prstGeom prst="rect">
            <a:avLst/>
          </a:prstGeom>
          <a:solidFill>
            <a:srgbClr val="F3F3F7"/>
          </a:solidFill>
          <a:ln/>
        </p:spPr>
        <p:txBody>
          <a:bodyPr/>
          <a:lstStyle/>
          <a:p>
            <a:endParaRPr lang="en-IN" dirty="0"/>
          </a:p>
        </p:txBody>
      </p:sp>
      <p:sp>
        <p:nvSpPr>
          <p:cNvPr id="3" name="TextBox 2">
            <a:extLst>
              <a:ext uri="{FF2B5EF4-FFF2-40B4-BE49-F238E27FC236}">
                <a16:creationId xmlns:a16="http://schemas.microsoft.com/office/drawing/2014/main" id="{48CEDACE-8C72-30DE-A4BD-91BE1A4EA564}"/>
              </a:ext>
            </a:extLst>
          </p:cNvPr>
          <p:cNvSpPr txBox="1"/>
          <p:nvPr/>
        </p:nvSpPr>
        <p:spPr>
          <a:xfrm>
            <a:off x="879782" y="5496664"/>
            <a:ext cx="12990551" cy="1938992"/>
          </a:xfrm>
          <a:prstGeom prst="rect">
            <a:avLst/>
          </a:prstGeom>
          <a:noFill/>
        </p:spPr>
        <p:txBody>
          <a:bodyPr wrap="square" rtlCol="0">
            <a:spAutoFit/>
          </a:bodyPr>
          <a:lstStyle/>
          <a:p>
            <a:r>
              <a:rPr lang="en-US" sz="2400" b="1" i="0" dirty="0">
                <a:solidFill>
                  <a:srgbClr val="111111"/>
                </a:solidFill>
                <a:effectLst/>
                <a:highlight>
                  <a:srgbClr val="F7F7F7"/>
                </a:highlight>
                <a:latin typeface="Open Sans" panose="020B0606030504020204" pitchFamily="34" charset="0"/>
                <a:ea typeface="Open Sans" panose="020B0606030504020204" pitchFamily="34" charset="0"/>
                <a:cs typeface="Open Sans" panose="020B0606030504020204" pitchFamily="34" charset="0"/>
              </a:rPr>
              <a:t>JobBridge</a:t>
            </a:r>
            <a:r>
              <a:rPr lang="en-US" sz="2400" b="0" i="0" dirty="0">
                <a:solidFill>
                  <a:srgbClr val="111111"/>
                </a:solidFill>
                <a:effectLst/>
                <a:highlight>
                  <a:srgbClr val="F7F7F7"/>
                </a:highlight>
                <a:latin typeface="Open Sans" panose="020B0606030504020204" pitchFamily="34" charset="0"/>
                <a:ea typeface="Open Sans" panose="020B0606030504020204" pitchFamily="34" charset="0"/>
                <a:cs typeface="Open Sans" panose="020B0606030504020204" pitchFamily="34" charset="0"/>
              </a:rPr>
              <a:t> is a streamlined platform for job seekers to find ideal roles and for employers to discover top talent. Job seekers can easily search and track listings, while employers post vacancies and connect with candidates. Both benefit from real-time alerts, ensuring no opportunity or applicant goes unnoticed. JobBridge simplifies the path to professional success.</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F7FC205-468D-771E-6F62-46E8AC304729}"/>
              </a:ext>
            </a:extLst>
          </p:cNvPr>
          <p:cNvPicPr>
            <a:picLocks noChangeAspect="1"/>
          </p:cNvPicPr>
          <p:nvPr/>
        </p:nvPicPr>
        <p:blipFill rotWithShape="1">
          <a:blip r:embed="rId2"/>
          <a:srcRect t="6118" b="-481"/>
          <a:stretch/>
        </p:blipFill>
        <p:spPr>
          <a:xfrm>
            <a:off x="879782" y="428264"/>
            <a:ext cx="12905666" cy="4860056"/>
          </a:xfrm>
          <a:prstGeom prst="rect">
            <a:avLst/>
          </a:prstGeom>
        </p:spPr>
      </p:pic>
    </p:spTree>
    <p:extLst>
      <p:ext uri="{BB962C8B-B14F-4D97-AF65-F5344CB8AC3E}">
        <p14:creationId xmlns:p14="http://schemas.microsoft.com/office/powerpoint/2010/main" val="271612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3F3F7">
              <a:alpha val="85000"/>
            </a:srgbClr>
          </a:solidFill>
          <a:ln/>
        </p:spPr>
        <p:txBody>
          <a:bodyPr/>
          <a:lstStyle/>
          <a:p>
            <a:endParaRPr lang="en-IN" dirty="0"/>
          </a:p>
        </p:txBody>
      </p:sp>
      <p:sp>
        <p:nvSpPr>
          <p:cNvPr id="6" name="Text 3"/>
          <p:cNvSpPr/>
          <p:nvPr/>
        </p:nvSpPr>
        <p:spPr>
          <a:xfrm>
            <a:off x="2199261" y="994438"/>
            <a:ext cx="4443889" cy="694373"/>
          </a:xfrm>
          <a:prstGeom prst="rect">
            <a:avLst/>
          </a:prstGeom>
          <a:noFill/>
          <a:ln/>
        </p:spPr>
        <p:txBody>
          <a:bodyPr wrap="none" rtlCol="0" anchor="t"/>
          <a:lstStyle/>
          <a:p>
            <a:pPr marL="0" indent="0">
              <a:lnSpc>
                <a:spcPts val="5468"/>
              </a:lnSpc>
              <a:buNone/>
            </a:pPr>
            <a:r>
              <a:rPr lang="en-US" sz="4374" b="1">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Challenges</a:t>
            </a:r>
            <a:r>
              <a:rPr lang="en-US" sz="4374" b="1">
                <a:solidFill>
                  <a:srgbClr val="101014"/>
                </a:solidFill>
                <a:latin typeface="Playfair Display" pitchFamily="34" charset="0"/>
                <a:ea typeface="Playfair Display" pitchFamily="34" charset="-122"/>
                <a:cs typeface="Playfair Display" pitchFamily="34" charset="-120"/>
              </a:rPr>
              <a:t> </a:t>
            </a:r>
            <a:r>
              <a:rPr lang="en-US" sz="4374" b="1">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Faced</a:t>
            </a:r>
            <a:endParaRPr lang="en-US" sz="4374" dirty="0">
              <a:effectLst>
                <a:outerShdw blurRad="38100" dist="38100" dir="2700000" algn="tl">
                  <a:srgbClr val="000000">
                    <a:alpha val="43137"/>
                  </a:srgbClr>
                </a:outerShdw>
              </a:effectLst>
            </a:endParaRPr>
          </a:p>
        </p:txBody>
      </p:sp>
      <p:sp>
        <p:nvSpPr>
          <p:cNvPr id="20" name="Shape 3">
            <a:extLst>
              <a:ext uri="{FF2B5EF4-FFF2-40B4-BE49-F238E27FC236}">
                <a16:creationId xmlns:a16="http://schemas.microsoft.com/office/drawing/2014/main" id="{FEFC9B77-7F07-5CB2-8553-177AF35958C3}"/>
              </a:ext>
            </a:extLst>
          </p:cNvPr>
          <p:cNvSpPr/>
          <p:nvPr/>
        </p:nvSpPr>
        <p:spPr>
          <a:xfrm>
            <a:off x="2199261" y="2074663"/>
            <a:ext cx="5115939" cy="2694861"/>
          </a:xfrm>
          <a:prstGeom prst="roundRect">
            <a:avLst>
              <a:gd name="adj" fmla="val 7731"/>
            </a:avLst>
          </a:prstGeom>
          <a:solidFill>
            <a:srgbClr val="E4E4ED"/>
          </a:solidFill>
          <a:ln/>
        </p:spPr>
        <p:txBody>
          <a:bodyPr/>
          <a:lstStyle/>
          <a:p>
            <a:endParaRPr lang="en-IN" dirty="0"/>
          </a:p>
        </p:txBody>
      </p:sp>
      <p:sp>
        <p:nvSpPr>
          <p:cNvPr id="21" name="Shape 3">
            <a:extLst>
              <a:ext uri="{FF2B5EF4-FFF2-40B4-BE49-F238E27FC236}">
                <a16:creationId xmlns:a16="http://schemas.microsoft.com/office/drawing/2014/main" id="{D66F5152-6556-E4CE-1E4C-85F3C22EACB2}"/>
              </a:ext>
            </a:extLst>
          </p:cNvPr>
          <p:cNvSpPr/>
          <p:nvPr/>
        </p:nvSpPr>
        <p:spPr>
          <a:xfrm>
            <a:off x="2199261" y="4980681"/>
            <a:ext cx="5115939" cy="2694861"/>
          </a:xfrm>
          <a:prstGeom prst="roundRect">
            <a:avLst>
              <a:gd name="adj" fmla="val 7731"/>
            </a:avLst>
          </a:prstGeom>
          <a:solidFill>
            <a:srgbClr val="E4E4ED"/>
          </a:solidFill>
          <a:ln/>
        </p:spPr>
        <p:txBody>
          <a:bodyPr/>
          <a:lstStyle/>
          <a:p>
            <a:endParaRPr lang="en-IN" dirty="0"/>
          </a:p>
        </p:txBody>
      </p:sp>
      <p:sp>
        <p:nvSpPr>
          <p:cNvPr id="22" name="Shape 3">
            <a:extLst>
              <a:ext uri="{FF2B5EF4-FFF2-40B4-BE49-F238E27FC236}">
                <a16:creationId xmlns:a16="http://schemas.microsoft.com/office/drawing/2014/main" id="{5F81C941-F0D7-CB61-E8F1-B05DF31E10A8}"/>
              </a:ext>
            </a:extLst>
          </p:cNvPr>
          <p:cNvSpPr/>
          <p:nvPr/>
        </p:nvSpPr>
        <p:spPr>
          <a:xfrm>
            <a:off x="7499925" y="2074663"/>
            <a:ext cx="5115939" cy="2694861"/>
          </a:xfrm>
          <a:prstGeom prst="roundRect">
            <a:avLst>
              <a:gd name="adj" fmla="val 7731"/>
            </a:avLst>
          </a:prstGeom>
          <a:solidFill>
            <a:srgbClr val="E4E4ED"/>
          </a:solidFill>
          <a:ln/>
        </p:spPr>
        <p:txBody>
          <a:bodyPr/>
          <a:lstStyle/>
          <a:p>
            <a:endParaRPr lang="en-IN" dirty="0"/>
          </a:p>
        </p:txBody>
      </p:sp>
      <p:sp>
        <p:nvSpPr>
          <p:cNvPr id="23" name="Shape 3">
            <a:extLst>
              <a:ext uri="{FF2B5EF4-FFF2-40B4-BE49-F238E27FC236}">
                <a16:creationId xmlns:a16="http://schemas.microsoft.com/office/drawing/2014/main" id="{A0C0A412-2B6B-14D5-6FEE-3574BF3D5447}"/>
              </a:ext>
            </a:extLst>
          </p:cNvPr>
          <p:cNvSpPr/>
          <p:nvPr/>
        </p:nvSpPr>
        <p:spPr>
          <a:xfrm>
            <a:off x="7499924" y="4980680"/>
            <a:ext cx="5115939" cy="2694861"/>
          </a:xfrm>
          <a:prstGeom prst="roundRect">
            <a:avLst>
              <a:gd name="adj" fmla="val 7731"/>
            </a:avLst>
          </a:prstGeom>
          <a:solidFill>
            <a:srgbClr val="E4E4ED"/>
          </a:solidFill>
          <a:ln/>
        </p:spPr>
        <p:txBody>
          <a:bodyPr/>
          <a:lstStyle/>
          <a:p>
            <a:endParaRPr lang="en-IN" dirty="0"/>
          </a:p>
        </p:txBody>
      </p:sp>
      <p:sp>
        <p:nvSpPr>
          <p:cNvPr id="24" name="TextBox 23">
            <a:extLst>
              <a:ext uri="{FF2B5EF4-FFF2-40B4-BE49-F238E27FC236}">
                <a16:creationId xmlns:a16="http://schemas.microsoft.com/office/drawing/2014/main" id="{8CFD54DB-6BFD-8A5B-64C1-54C874884DAB}"/>
              </a:ext>
            </a:extLst>
          </p:cNvPr>
          <p:cNvSpPr txBox="1"/>
          <p:nvPr/>
        </p:nvSpPr>
        <p:spPr>
          <a:xfrm>
            <a:off x="2457450" y="2680464"/>
            <a:ext cx="4673026" cy="2126608"/>
          </a:xfrm>
          <a:prstGeom prst="rect">
            <a:avLst/>
          </a:prstGeom>
          <a:noFill/>
        </p:spPr>
        <p:txBody>
          <a:bodyPr wrap="square" rtlCol="0">
            <a:spAutoFit/>
          </a:bodyPr>
          <a:lstStyle/>
          <a:p>
            <a:pPr marL="0" indent="0">
              <a:lnSpc>
                <a:spcPct val="150000"/>
              </a:lnSpc>
              <a:buNone/>
            </a:pPr>
            <a:r>
              <a:rPr lang="en-US" sz="1800" kern="0" spc="-35" dirty="0">
                <a:solidFill>
                  <a:srgbClr val="2B2E3C"/>
                </a:solidFill>
                <a:latin typeface="Open Sans" pitchFamily="34" charset="0"/>
                <a:ea typeface="Open Sans" pitchFamily="34" charset="-122"/>
                <a:cs typeface="Open Sans" pitchFamily="34" charset="-120"/>
              </a:rPr>
              <a:t>Developing a scalable, secure, and user-friendly job platform requires overcoming significant technical hurdles in areas like cloud infrastructure, data management, and user interface design.</a:t>
            </a:r>
            <a:endParaRPr lang="en-US" sz="1800" dirty="0"/>
          </a:p>
        </p:txBody>
      </p:sp>
      <p:sp>
        <p:nvSpPr>
          <p:cNvPr id="25" name="TextBox 24">
            <a:extLst>
              <a:ext uri="{FF2B5EF4-FFF2-40B4-BE49-F238E27FC236}">
                <a16:creationId xmlns:a16="http://schemas.microsoft.com/office/drawing/2014/main" id="{45C72B42-407B-F569-91C8-F76400762C7B}"/>
              </a:ext>
            </a:extLst>
          </p:cNvPr>
          <p:cNvSpPr txBox="1"/>
          <p:nvPr/>
        </p:nvSpPr>
        <p:spPr>
          <a:xfrm>
            <a:off x="7769203" y="2645726"/>
            <a:ext cx="4577379" cy="2542363"/>
          </a:xfrm>
          <a:prstGeom prst="rect">
            <a:avLst/>
          </a:prstGeom>
          <a:noFill/>
        </p:spPr>
        <p:txBody>
          <a:bodyPr wrap="square" rtlCol="0">
            <a:spAutoFit/>
          </a:bodyPr>
          <a:lstStyle/>
          <a:p>
            <a:pPr>
              <a:lnSpc>
                <a:spcPct val="150000"/>
              </a:lnSpc>
            </a:pPr>
            <a:r>
              <a:rPr lang="en-US" sz="1800" kern="0" spc="-35" dirty="0">
                <a:solidFill>
                  <a:srgbClr val="2B2E3C"/>
                </a:solidFill>
                <a:latin typeface="Open Sans" pitchFamily="34" charset="0"/>
                <a:ea typeface="Open Sans" pitchFamily="34" charset="-122"/>
                <a:cs typeface="Open Sans" pitchFamily="34" charset="-120"/>
              </a:rPr>
              <a:t>The job market is constantly evolving, with shifting trends, new skill demands, and emerging technologies. Keeping the platform up-to-date and relevant is an ongoing challenge.</a:t>
            </a:r>
            <a:endParaRPr lang="en-US" sz="1800" dirty="0"/>
          </a:p>
          <a:p>
            <a:pPr>
              <a:lnSpc>
                <a:spcPct val="150000"/>
              </a:lnSpc>
            </a:pPr>
            <a:endParaRPr lang="en-IN" dirty="0"/>
          </a:p>
        </p:txBody>
      </p:sp>
      <p:sp>
        <p:nvSpPr>
          <p:cNvPr id="26" name="TextBox 25">
            <a:extLst>
              <a:ext uri="{FF2B5EF4-FFF2-40B4-BE49-F238E27FC236}">
                <a16:creationId xmlns:a16="http://schemas.microsoft.com/office/drawing/2014/main" id="{8A3B6956-8C4D-335C-1D44-1B27B2DC8749}"/>
              </a:ext>
            </a:extLst>
          </p:cNvPr>
          <p:cNvSpPr txBox="1"/>
          <p:nvPr/>
        </p:nvSpPr>
        <p:spPr>
          <a:xfrm>
            <a:off x="7769203" y="5570269"/>
            <a:ext cx="4709714" cy="2126608"/>
          </a:xfrm>
          <a:prstGeom prst="rect">
            <a:avLst/>
          </a:prstGeom>
          <a:noFill/>
        </p:spPr>
        <p:txBody>
          <a:bodyPr wrap="square" rtlCol="0">
            <a:spAutoFit/>
          </a:bodyPr>
          <a:lstStyle/>
          <a:p>
            <a:pPr marL="0" indent="0">
              <a:lnSpc>
                <a:spcPct val="150000"/>
              </a:lnSpc>
              <a:buNone/>
            </a:pPr>
            <a:r>
              <a:rPr lang="en-US" sz="1800" kern="0" spc="-35" dirty="0">
                <a:solidFill>
                  <a:srgbClr val="2B2E3C"/>
                </a:solidFill>
                <a:latin typeface="Open Sans" pitchFamily="34" charset="0"/>
                <a:ea typeface="Open Sans" pitchFamily="34" charset="-122"/>
                <a:cs typeface="Open Sans" pitchFamily="34" charset="-120"/>
              </a:rPr>
              <a:t>Navigating the complex legal and regulatory environment surrounding hiring and employment data requires extensive research and careful implementation to ensure compliance.</a:t>
            </a:r>
            <a:endParaRPr lang="en-US" sz="1800" dirty="0"/>
          </a:p>
        </p:txBody>
      </p:sp>
      <p:sp>
        <p:nvSpPr>
          <p:cNvPr id="27" name="TextBox 26">
            <a:extLst>
              <a:ext uri="{FF2B5EF4-FFF2-40B4-BE49-F238E27FC236}">
                <a16:creationId xmlns:a16="http://schemas.microsoft.com/office/drawing/2014/main" id="{DB69DAA6-972D-3067-BA52-38E07D8E99DD}"/>
              </a:ext>
            </a:extLst>
          </p:cNvPr>
          <p:cNvSpPr txBox="1"/>
          <p:nvPr/>
        </p:nvSpPr>
        <p:spPr>
          <a:xfrm>
            <a:off x="2457449" y="5570269"/>
            <a:ext cx="4673027" cy="1711109"/>
          </a:xfrm>
          <a:prstGeom prst="rect">
            <a:avLst/>
          </a:prstGeom>
          <a:noFill/>
        </p:spPr>
        <p:txBody>
          <a:bodyPr wrap="square" rtlCol="0">
            <a:spAutoFit/>
          </a:bodyPr>
          <a:lstStyle/>
          <a:p>
            <a:pPr marL="0" indent="0">
              <a:lnSpc>
                <a:spcPct val="150000"/>
              </a:lnSpc>
              <a:buNone/>
            </a:pPr>
            <a:r>
              <a:rPr lang="en-US" sz="1800" kern="0" spc="-35" dirty="0">
                <a:solidFill>
                  <a:srgbClr val="2B2E3C"/>
                </a:solidFill>
                <a:latin typeface="Open Sans" pitchFamily="34" charset="0"/>
                <a:ea typeface="Open Sans" pitchFamily="34" charset="-122"/>
                <a:cs typeface="Open Sans" pitchFamily="34" charset="-120"/>
              </a:rPr>
              <a:t>Encouraging both employers and job seekers to actively use the platform and take advantage of its features is crucial but can be a significant hurdle to overcome.</a:t>
            </a:r>
            <a:endParaRPr lang="en-US" sz="1800" dirty="0"/>
          </a:p>
        </p:txBody>
      </p:sp>
      <p:sp>
        <p:nvSpPr>
          <p:cNvPr id="31" name="TextBox 30">
            <a:extLst>
              <a:ext uri="{FF2B5EF4-FFF2-40B4-BE49-F238E27FC236}">
                <a16:creationId xmlns:a16="http://schemas.microsoft.com/office/drawing/2014/main" id="{FA6BCD84-B295-054D-0D57-E5BA19BAA66B}"/>
              </a:ext>
            </a:extLst>
          </p:cNvPr>
          <p:cNvSpPr txBox="1"/>
          <p:nvPr/>
        </p:nvSpPr>
        <p:spPr>
          <a:xfrm>
            <a:off x="7769203" y="5168475"/>
            <a:ext cx="3078730" cy="766364"/>
          </a:xfrm>
          <a:prstGeom prst="rect">
            <a:avLst/>
          </a:prstGeom>
          <a:noFill/>
        </p:spPr>
        <p:txBody>
          <a:bodyPr wrap="square" rtlCol="0">
            <a:spAutoFit/>
          </a:bodyPr>
          <a:lstStyle/>
          <a:p>
            <a:r>
              <a:rPr lang="en-US" sz="2190" b="1" kern="0" spc="-66" dirty="0">
                <a:solidFill>
                  <a:srgbClr val="2B2E3C"/>
                </a:solidFill>
                <a:latin typeface="Playfair Display" panose="00000500000000000000" pitchFamily="2" charset="0"/>
                <a:ea typeface="Bitter" pitchFamily="34" charset="-122"/>
                <a:cs typeface="Bitter" pitchFamily="34" charset="-120"/>
              </a:rPr>
              <a:t>Regulatory Compliance</a:t>
            </a:r>
            <a:endParaRPr lang="en-US" sz="2190" b="1" dirty="0">
              <a:latin typeface="Playfair Display" panose="00000500000000000000" pitchFamily="2" charset="0"/>
            </a:endParaRPr>
          </a:p>
          <a:p>
            <a:endParaRPr lang="en-IN" sz="2190" b="1" dirty="0">
              <a:latin typeface="Playfair Display" panose="00000500000000000000" pitchFamily="2" charset="0"/>
            </a:endParaRPr>
          </a:p>
        </p:txBody>
      </p:sp>
      <p:sp>
        <p:nvSpPr>
          <p:cNvPr id="32" name="TextBox 31">
            <a:extLst>
              <a:ext uri="{FF2B5EF4-FFF2-40B4-BE49-F238E27FC236}">
                <a16:creationId xmlns:a16="http://schemas.microsoft.com/office/drawing/2014/main" id="{5D3FD5ED-40BC-952F-A0DB-2E7AF2519FB9}"/>
              </a:ext>
            </a:extLst>
          </p:cNvPr>
          <p:cNvSpPr txBox="1"/>
          <p:nvPr/>
        </p:nvSpPr>
        <p:spPr>
          <a:xfrm>
            <a:off x="7769203" y="2305078"/>
            <a:ext cx="2938878" cy="766364"/>
          </a:xfrm>
          <a:prstGeom prst="rect">
            <a:avLst/>
          </a:prstGeom>
          <a:noFill/>
        </p:spPr>
        <p:txBody>
          <a:bodyPr wrap="square" rtlCol="0">
            <a:spAutoFit/>
          </a:bodyPr>
          <a:lstStyle/>
          <a:p>
            <a:r>
              <a:rPr lang="en-US" sz="2190" b="1" kern="0" spc="-66" dirty="0">
                <a:solidFill>
                  <a:srgbClr val="2B2E3C"/>
                </a:solidFill>
                <a:latin typeface="Playfair Display" panose="00000500000000000000" pitchFamily="2" charset="0"/>
                <a:ea typeface="Bitter" pitchFamily="34" charset="-122"/>
                <a:cs typeface="Bitter" pitchFamily="34" charset="-120"/>
              </a:rPr>
              <a:t>Changing Job Market</a:t>
            </a:r>
            <a:endParaRPr lang="en-US" sz="2190" b="1" dirty="0">
              <a:latin typeface="Playfair Display" panose="00000500000000000000" pitchFamily="2" charset="0"/>
            </a:endParaRPr>
          </a:p>
          <a:p>
            <a:endParaRPr lang="en-IN" sz="2190" b="1" dirty="0">
              <a:latin typeface="Playfair Display" panose="00000500000000000000" pitchFamily="2" charset="0"/>
            </a:endParaRPr>
          </a:p>
        </p:txBody>
      </p:sp>
      <p:sp>
        <p:nvSpPr>
          <p:cNvPr id="33" name="TextBox 32">
            <a:extLst>
              <a:ext uri="{FF2B5EF4-FFF2-40B4-BE49-F238E27FC236}">
                <a16:creationId xmlns:a16="http://schemas.microsoft.com/office/drawing/2014/main" id="{CD0FF7DC-5475-FC75-1712-60CE01984789}"/>
              </a:ext>
            </a:extLst>
          </p:cNvPr>
          <p:cNvSpPr txBox="1"/>
          <p:nvPr/>
        </p:nvSpPr>
        <p:spPr>
          <a:xfrm>
            <a:off x="2457449" y="5155376"/>
            <a:ext cx="2028493" cy="766364"/>
          </a:xfrm>
          <a:prstGeom prst="rect">
            <a:avLst/>
          </a:prstGeom>
          <a:noFill/>
        </p:spPr>
        <p:txBody>
          <a:bodyPr wrap="square" rtlCol="0">
            <a:spAutoFit/>
          </a:bodyPr>
          <a:lstStyle/>
          <a:p>
            <a:r>
              <a:rPr lang="en-US" sz="2190" b="1" kern="0" spc="-66" dirty="0">
                <a:solidFill>
                  <a:srgbClr val="2B2E3C"/>
                </a:solidFill>
                <a:latin typeface="Playfair Display" panose="00000500000000000000" pitchFamily="2" charset="0"/>
                <a:ea typeface="Bitter" pitchFamily="34" charset="-122"/>
                <a:cs typeface="Bitter" pitchFamily="34" charset="-120"/>
              </a:rPr>
              <a:t>User Adoption</a:t>
            </a:r>
            <a:endParaRPr lang="en-US" sz="2190" b="1" dirty="0">
              <a:latin typeface="Playfair Display" panose="00000500000000000000" pitchFamily="2" charset="0"/>
            </a:endParaRPr>
          </a:p>
          <a:p>
            <a:endParaRPr lang="en-IN" sz="2190" b="1" dirty="0">
              <a:latin typeface="Playfair Display" panose="00000500000000000000" pitchFamily="2" charset="0"/>
            </a:endParaRPr>
          </a:p>
        </p:txBody>
      </p:sp>
      <p:sp>
        <p:nvSpPr>
          <p:cNvPr id="34" name="TextBox 33">
            <a:extLst>
              <a:ext uri="{FF2B5EF4-FFF2-40B4-BE49-F238E27FC236}">
                <a16:creationId xmlns:a16="http://schemas.microsoft.com/office/drawing/2014/main" id="{3CB81C31-2F50-1940-863E-F7012A0CBF80}"/>
              </a:ext>
            </a:extLst>
          </p:cNvPr>
          <p:cNvSpPr txBox="1"/>
          <p:nvPr/>
        </p:nvSpPr>
        <p:spPr>
          <a:xfrm>
            <a:off x="2457450" y="2305078"/>
            <a:ext cx="4276837" cy="412934"/>
          </a:xfrm>
          <a:prstGeom prst="rect">
            <a:avLst/>
          </a:prstGeom>
          <a:noFill/>
        </p:spPr>
        <p:txBody>
          <a:bodyPr wrap="square" rtlCol="0">
            <a:spAutoFit/>
          </a:bodyPr>
          <a:lstStyle/>
          <a:p>
            <a:pPr marL="0" indent="0">
              <a:lnSpc>
                <a:spcPts val="2734"/>
              </a:lnSpc>
              <a:buNone/>
            </a:pPr>
            <a:r>
              <a:rPr lang="en-US" sz="2190" b="1" kern="0" spc="-66" dirty="0">
                <a:solidFill>
                  <a:srgbClr val="2B2E3C"/>
                </a:solidFill>
                <a:latin typeface="Playfair Display" panose="00000500000000000000" pitchFamily="2" charset="0"/>
                <a:ea typeface="Bitter" pitchFamily="34" charset="-122"/>
                <a:cs typeface="Bitter" pitchFamily="34" charset="-120"/>
              </a:rPr>
              <a:t>Technical Complexity</a:t>
            </a:r>
            <a:endParaRPr lang="en-US" sz="2190" b="1" dirty="0">
              <a:latin typeface="Playfair Display" panose="000005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0433"/>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2666286"/>
          </a:xfrm>
          <a:prstGeom prst="rect">
            <a:avLst/>
          </a:prstGeom>
        </p:spPr>
      </p:pic>
      <p:sp>
        <p:nvSpPr>
          <p:cNvPr id="5" name="Text 2"/>
          <p:cNvSpPr/>
          <p:nvPr/>
        </p:nvSpPr>
        <p:spPr>
          <a:xfrm>
            <a:off x="2249091" y="3252787"/>
            <a:ext cx="4266128" cy="666512"/>
          </a:xfrm>
          <a:prstGeom prst="rect">
            <a:avLst/>
          </a:prstGeom>
          <a:noFill/>
          <a:ln/>
        </p:spPr>
        <p:txBody>
          <a:bodyPr wrap="none" rtlCol="0" anchor="t"/>
          <a:lstStyle/>
          <a:p>
            <a:pPr marL="0" indent="0">
              <a:lnSpc>
                <a:spcPts val="5249"/>
              </a:lnSpc>
              <a:buNone/>
            </a:pPr>
            <a:r>
              <a:rPr lang="en-US" sz="4199"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Future</a:t>
            </a:r>
            <a:r>
              <a:rPr lang="en-US" sz="4199" b="1" dirty="0">
                <a:solidFill>
                  <a:srgbClr val="101014"/>
                </a:solidFill>
                <a:latin typeface="Playfair Display" pitchFamily="34" charset="0"/>
                <a:ea typeface="Playfair Display" pitchFamily="34" charset="-122"/>
                <a:cs typeface="Playfair Display" pitchFamily="34" charset="-120"/>
              </a:rPr>
              <a:t> </a:t>
            </a:r>
            <a:r>
              <a:rPr lang="en-US" sz="4199"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Work</a:t>
            </a:r>
            <a:endParaRPr lang="en-US" sz="4199" dirty="0">
              <a:effectLst>
                <a:outerShdw blurRad="38100" dist="38100" dir="2700000" algn="tl">
                  <a:srgbClr val="000000">
                    <a:alpha val="43137"/>
                  </a:srgbClr>
                </a:outerShdw>
              </a:effectLst>
            </a:endParaRPr>
          </a:p>
        </p:txBody>
      </p:sp>
      <p:sp>
        <p:nvSpPr>
          <p:cNvPr id="6" name="Shape 3"/>
          <p:cNvSpPr/>
          <p:nvPr/>
        </p:nvSpPr>
        <p:spPr>
          <a:xfrm>
            <a:off x="7293888" y="4239220"/>
            <a:ext cx="42624" cy="3404711"/>
          </a:xfrm>
          <a:prstGeom prst="rect">
            <a:avLst/>
          </a:prstGeom>
          <a:solidFill>
            <a:srgbClr val="E4E4ED"/>
          </a:solidFill>
          <a:ln/>
        </p:spPr>
      </p:sp>
      <p:sp>
        <p:nvSpPr>
          <p:cNvPr id="7" name="Shape 4"/>
          <p:cNvSpPr/>
          <p:nvPr/>
        </p:nvSpPr>
        <p:spPr>
          <a:xfrm>
            <a:off x="7555170" y="4624388"/>
            <a:ext cx="746522" cy="42624"/>
          </a:xfrm>
          <a:prstGeom prst="rect">
            <a:avLst/>
          </a:prstGeom>
          <a:solidFill>
            <a:srgbClr val="E4E4ED"/>
          </a:solidFill>
          <a:ln/>
        </p:spPr>
      </p:sp>
      <p:sp>
        <p:nvSpPr>
          <p:cNvPr id="8" name="Shape 5"/>
          <p:cNvSpPr/>
          <p:nvPr/>
        </p:nvSpPr>
        <p:spPr>
          <a:xfrm>
            <a:off x="7075230" y="4405789"/>
            <a:ext cx="479941" cy="479941"/>
          </a:xfrm>
          <a:prstGeom prst="roundRect">
            <a:avLst>
              <a:gd name="adj" fmla="val 26667"/>
            </a:avLst>
          </a:prstGeom>
          <a:solidFill>
            <a:srgbClr val="E4E4ED"/>
          </a:solidFill>
          <a:ln/>
        </p:spPr>
      </p:sp>
      <p:sp>
        <p:nvSpPr>
          <p:cNvPr id="9" name="Text 6"/>
          <p:cNvSpPr/>
          <p:nvPr/>
        </p:nvSpPr>
        <p:spPr>
          <a:xfrm>
            <a:off x="7254180" y="4445794"/>
            <a:ext cx="121920" cy="399812"/>
          </a:xfrm>
          <a:prstGeom prst="rect">
            <a:avLst/>
          </a:prstGeom>
          <a:noFill/>
          <a:ln/>
        </p:spPr>
        <p:txBody>
          <a:bodyPr wrap="none" rtlCol="0" anchor="t"/>
          <a:lstStyle/>
          <a:p>
            <a:pPr marL="0" indent="0" algn="ctr">
              <a:lnSpc>
                <a:spcPts val="3149"/>
              </a:lnSpc>
              <a:buNone/>
            </a:pPr>
            <a:r>
              <a:rPr lang="en-US" sz="2519" b="1" dirty="0">
                <a:solidFill>
                  <a:srgbClr val="101014"/>
                </a:solidFill>
                <a:latin typeface="Playfair Display" pitchFamily="34" charset="0"/>
                <a:ea typeface="Playfair Display" pitchFamily="34" charset="-122"/>
                <a:cs typeface="Playfair Display" pitchFamily="34" charset="-120"/>
              </a:rPr>
              <a:t>1</a:t>
            </a:r>
            <a:endParaRPr lang="en-US" sz="2519" dirty="0"/>
          </a:p>
        </p:txBody>
      </p:sp>
      <p:sp>
        <p:nvSpPr>
          <p:cNvPr id="10" name="Text 7"/>
          <p:cNvSpPr/>
          <p:nvPr/>
        </p:nvSpPr>
        <p:spPr>
          <a:xfrm>
            <a:off x="8488323" y="4452461"/>
            <a:ext cx="3025140" cy="333137"/>
          </a:xfrm>
          <a:prstGeom prst="rect">
            <a:avLst/>
          </a:prstGeom>
          <a:noFill/>
          <a:ln/>
        </p:spPr>
        <p:txBody>
          <a:bodyPr wrap="none" rtlCol="0" anchor="t"/>
          <a:lstStyle/>
          <a:p>
            <a:pPr marL="0" indent="0" algn="l">
              <a:lnSpc>
                <a:spcPts val="2624"/>
              </a:lnSpc>
              <a:buNone/>
            </a:pPr>
            <a:r>
              <a:rPr lang="en-US" sz="2100" b="1" dirty="0">
                <a:solidFill>
                  <a:srgbClr val="101014"/>
                </a:solidFill>
                <a:latin typeface="Playfair Display" pitchFamily="34" charset="0"/>
                <a:ea typeface="Playfair Display" pitchFamily="34" charset="-122"/>
                <a:cs typeface="Playfair Display" pitchFamily="34" charset="-120"/>
              </a:rPr>
              <a:t>Multi-Language Support</a:t>
            </a:r>
            <a:endParaRPr lang="en-US" sz="2100" dirty="0"/>
          </a:p>
        </p:txBody>
      </p:sp>
      <p:sp>
        <p:nvSpPr>
          <p:cNvPr id="11" name="Text 8"/>
          <p:cNvSpPr/>
          <p:nvPr/>
        </p:nvSpPr>
        <p:spPr>
          <a:xfrm>
            <a:off x="8488323" y="4998839"/>
            <a:ext cx="3892987" cy="1024057"/>
          </a:xfrm>
          <a:prstGeom prst="rect">
            <a:avLst/>
          </a:prstGeom>
          <a:noFill/>
          <a:ln/>
        </p:spPr>
        <p:txBody>
          <a:bodyPr wrap="square" rtlCol="0" anchor="t"/>
          <a:lstStyle/>
          <a:p>
            <a:pPr marL="0" indent="0" algn="l">
              <a:lnSpc>
                <a:spcPts val="2687"/>
              </a:lnSpc>
              <a:buNone/>
            </a:pPr>
            <a:r>
              <a:rPr lang="en-US" sz="2000" dirty="0">
                <a:solidFill>
                  <a:srgbClr val="39393C"/>
                </a:solidFill>
                <a:latin typeface="Open Sans" pitchFamily="34" charset="0"/>
                <a:ea typeface="Open Sans" pitchFamily="34" charset="-122"/>
                <a:cs typeface="Open Sans" pitchFamily="34" charset="-120"/>
              </a:rPr>
              <a:t>We plan to implement multilingual support to expand our user base and cater to a wider market.</a:t>
            </a:r>
            <a:endParaRPr lang="en-US" sz="2000" dirty="0"/>
          </a:p>
        </p:txBody>
      </p:sp>
      <p:sp>
        <p:nvSpPr>
          <p:cNvPr id="12" name="Shape 9"/>
          <p:cNvSpPr/>
          <p:nvPr/>
        </p:nvSpPr>
        <p:spPr>
          <a:xfrm>
            <a:off x="6328708" y="5690830"/>
            <a:ext cx="746522" cy="42624"/>
          </a:xfrm>
          <a:prstGeom prst="rect">
            <a:avLst/>
          </a:prstGeom>
          <a:solidFill>
            <a:srgbClr val="E4E4ED"/>
          </a:solidFill>
          <a:ln/>
        </p:spPr>
      </p:sp>
      <p:sp>
        <p:nvSpPr>
          <p:cNvPr id="13" name="Shape 10"/>
          <p:cNvSpPr/>
          <p:nvPr/>
        </p:nvSpPr>
        <p:spPr>
          <a:xfrm>
            <a:off x="7075230" y="5472232"/>
            <a:ext cx="479941" cy="479941"/>
          </a:xfrm>
          <a:prstGeom prst="roundRect">
            <a:avLst>
              <a:gd name="adj" fmla="val 26667"/>
            </a:avLst>
          </a:prstGeom>
          <a:solidFill>
            <a:srgbClr val="E4E4ED"/>
          </a:solidFill>
          <a:ln/>
        </p:spPr>
      </p:sp>
      <p:sp>
        <p:nvSpPr>
          <p:cNvPr id="14" name="Text 11"/>
          <p:cNvSpPr/>
          <p:nvPr/>
        </p:nvSpPr>
        <p:spPr>
          <a:xfrm>
            <a:off x="7231320" y="5512237"/>
            <a:ext cx="167640" cy="399812"/>
          </a:xfrm>
          <a:prstGeom prst="rect">
            <a:avLst/>
          </a:prstGeom>
          <a:noFill/>
          <a:ln/>
        </p:spPr>
        <p:txBody>
          <a:bodyPr wrap="none" rtlCol="0" anchor="t"/>
          <a:lstStyle/>
          <a:p>
            <a:pPr marL="0" indent="0" algn="ctr">
              <a:lnSpc>
                <a:spcPts val="3149"/>
              </a:lnSpc>
              <a:buNone/>
            </a:pPr>
            <a:r>
              <a:rPr lang="en-US" sz="2519" b="1" dirty="0">
                <a:solidFill>
                  <a:srgbClr val="101014"/>
                </a:solidFill>
                <a:latin typeface="Playfair Display" pitchFamily="34" charset="0"/>
                <a:ea typeface="Playfair Display" pitchFamily="34" charset="-122"/>
                <a:cs typeface="Playfair Display" pitchFamily="34" charset="-120"/>
              </a:rPr>
              <a:t>2</a:t>
            </a:r>
            <a:endParaRPr lang="en-US" sz="2519" dirty="0"/>
          </a:p>
        </p:txBody>
      </p:sp>
      <p:sp>
        <p:nvSpPr>
          <p:cNvPr id="15" name="Text 12"/>
          <p:cNvSpPr/>
          <p:nvPr/>
        </p:nvSpPr>
        <p:spPr>
          <a:xfrm>
            <a:off x="3734157" y="5518904"/>
            <a:ext cx="2407920" cy="333137"/>
          </a:xfrm>
          <a:prstGeom prst="rect">
            <a:avLst/>
          </a:prstGeom>
          <a:noFill/>
          <a:ln/>
        </p:spPr>
        <p:txBody>
          <a:bodyPr wrap="none" rtlCol="0" anchor="t"/>
          <a:lstStyle/>
          <a:p>
            <a:pPr marL="0" indent="0" algn="r">
              <a:lnSpc>
                <a:spcPts val="2624"/>
              </a:lnSpc>
              <a:buNone/>
            </a:pPr>
            <a:r>
              <a:rPr lang="en-US" sz="2100" b="1" dirty="0">
                <a:solidFill>
                  <a:srgbClr val="101014"/>
                </a:solidFill>
                <a:latin typeface="Playfair Display" pitchFamily="34" charset="0"/>
                <a:ea typeface="Playfair Display" pitchFamily="34" charset="-122"/>
                <a:cs typeface="Playfair Display" pitchFamily="34" charset="-120"/>
              </a:rPr>
              <a:t>Additional Features</a:t>
            </a:r>
            <a:endParaRPr lang="en-US" sz="2100" dirty="0"/>
          </a:p>
        </p:txBody>
      </p:sp>
      <p:sp>
        <p:nvSpPr>
          <p:cNvPr id="16" name="Text 13"/>
          <p:cNvSpPr/>
          <p:nvPr/>
        </p:nvSpPr>
        <p:spPr>
          <a:xfrm>
            <a:off x="2249091" y="6065282"/>
            <a:ext cx="3892987" cy="1884619"/>
          </a:xfrm>
          <a:prstGeom prst="rect">
            <a:avLst/>
          </a:prstGeom>
          <a:noFill/>
          <a:ln/>
        </p:spPr>
        <p:txBody>
          <a:bodyPr wrap="square" rtlCol="0" anchor="t"/>
          <a:lstStyle/>
          <a:p>
            <a:pPr marL="0" indent="0" algn="r">
              <a:lnSpc>
                <a:spcPts val="2687"/>
              </a:lnSpc>
              <a:buNone/>
            </a:pPr>
            <a:r>
              <a:rPr lang="en-US" sz="2000" dirty="0">
                <a:latin typeface="Open Sans" panose="020B0606030504020204" pitchFamily="34" charset="0"/>
                <a:ea typeface="Open Sans" panose="020B0606030504020204" pitchFamily="34" charset="0"/>
                <a:cs typeface="Open Sans" panose="020B0606030504020204" pitchFamily="34" charset="0"/>
              </a:rPr>
              <a:t>Collaboration Tools: Integrate tools for communication between job seekers and employers, such as messaging or video conferencing.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645724"/>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Conclusion</a:t>
            </a:r>
            <a:endParaRPr lang="en-US" sz="4374" dirty="0">
              <a:effectLst>
                <a:outerShdw blurRad="38100" dist="38100" dir="2700000" algn="tl">
                  <a:srgbClr val="000000">
                    <a:alpha val="43137"/>
                  </a:srgbClr>
                </a:outerShdw>
              </a:effectLst>
            </a:endParaRPr>
          </a:p>
        </p:txBody>
      </p:sp>
      <p:sp>
        <p:nvSpPr>
          <p:cNvPr id="9" name="Shape 3">
            <a:extLst>
              <a:ext uri="{FF2B5EF4-FFF2-40B4-BE49-F238E27FC236}">
                <a16:creationId xmlns:a16="http://schemas.microsoft.com/office/drawing/2014/main" id="{EBB891D3-8974-365E-E3CF-01FE464F32AB}"/>
              </a:ext>
            </a:extLst>
          </p:cNvPr>
          <p:cNvSpPr/>
          <p:nvPr/>
        </p:nvSpPr>
        <p:spPr>
          <a:xfrm>
            <a:off x="747473" y="2947706"/>
            <a:ext cx="7834551" cy="3931724"/>
          </a:xfrm>
          <a:prstGeom prst="roundRect">
            <a:avLst>
              <a:gd name="adj" fmla="val 7731"/>
            </a:avLst>
          </a:prstGeom>
          <a:solidFill>
            <a:srgbClr val="E4E4ED"/>
          </a:solidFill>
          <a:ln/>
        </p:spPr>
      </p:sp>
      <p:sp>
        <p:nvSpPr>
          <p:cNvPr id="6" name="Text 3"/>
          <p:cNvSpPr/>
          <p:nvPr/>
        </p:nvSpPr>
        <p:spPr>
          <a:xfrm>
            <a:off x="833199" y="3164680"/>
            <a:ext cx="7663101" cy="3714750"/>
          </a:xfrm>
          <a:prstGeom prst="rect">
            <a:avLst/>
          </a:prstGeom>
          <a:noFill/>
          <a:ln/>
        </p:spPr>
        <p:txBody>
          <a:bodyPr wrap="square" rtlCol="0" anchor="t"/>
          <a:lstStyle/>
          <a:p>
            <a:pPr>
              <a:lnSpc>
                <a:spcPct val="150000"/>
              </a:lnSpc>
              <a:spcAft>
                <a:spcPts val="3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40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This project aims to bridge the gap between job seekers and employers by providing a comprehensive platform for job listings and applications. With advanced features and user-friendly interfaces, we aim to make the job search and application process seamless and efficient.</a:t>
            </a:r>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Shape 3">
            <a:extLst>
              <a:ext uri="{FF2B5EF4-FFF2-40B4-BE49-F238E27FC236}">
                <a16:creationId xmlns:a16="http://schemas.microsoft.com/office/drawing/2014/main" id="{866E2991-A2B5-05C9-8003-229ABCA3ABB5}"/>
              </a:ext>
            </a:extLst>
          </p:cNvPr>
          <p:cNvSpPr/>
          <p:nvPr/>
        </p:nvSpPr>
        <p:spPr>
          <a:xfrm>
            <a:off x="833196" y="3232248"/>
            <a:ext cx="12273201" cy="3523554"/>
          </a:xfrm>
          <a:prstGeom prst="roundRect">
            <a:avLst>
              <a:gd name="adj" fmla="val 7731"/>
            </a:avLst>
          </a:prstGeom>
          <a:solidFill>
            <a:srgbClr val="E4E4ED"/>
          </a:solidFill>
          <a:ln/>
        </p:spPr>
      </p:sp>
      <p:sp>
        <p:nvSpPr>
          <p:cNvPr id="5" name="Text 2"/>
          <p:cNvSpPr/>
          <p:nvPr/>
        </p:nvSpPr>
        <p:spPr>
          <a:xfrm>
            <a:off x="946088" y="1831884"/>
            <a:ext cx="5094265" cy="694373"/>
          </a:xfrm>
          <a:prstGeom prst="rect">
            <a:avLst/>
          </a:prstGeom>
          <a:noFill/>
          <a:ln/>
        </p:spPr>
        <p:txBody>
          <a:bodyPr wrap="none" rtlCol="0" anchor="t"/>
          <a:lstStyle/>
          <a:p>
            <a:pPr marL="0" indent="0">
              <a:lnSpc>
                <a:spcPts val="5468"/>
              </a:lnSpc>
              <a:buNone/>
            </a:pPr>
            <a:r>
              <a:rPr lang="en" sz="4370" b="1" dirty="0">
                <a:solidFill>
                  <a:srgbClr val="000000"/>
                </a:solidFill>
                <a:effectLst>
                  <a:outerShdw blurRad="38100" dist="38100" dir="2700000" algn="tl">
                    <a:srgbClr val="000000">
                      <a:alpha val="43137"/>
                    </a:srgbClr>
                  </a:outerShdw>
                </a:effectLst>
                <a:latin typeface="Playfair Display" panose="020F0502020204030204" pitchFamily="2" charset="0"/>
                <a:ea typeface="Roboto"/>
                <a:cs typeface="Roboto"/>
                <a:sym typeface="Roboto"/>
              </a:rPr>
              <a:t>Acknowledgments</a:t>
            </a:r>
            <a:endParaRPr lang="en-US" sz="4370" b="1" dirty="0">
              <a:effectLst>
                <a:outerShdw blurRad="38100" dist="38100" dir="2700000" algn="tl">
                  <a:srgbClr val="000000">
                    <a:alpha val="43137"/>
                  </a:srgbClr>
                </a:outerShdw>
              </a:effectLst>
              <a:latin typeface="Playfair Display" panose="020F0502020204030204" pitchFamily="2" charset="0"/>
            </a:endParaRPr>
          </a:p>
        </p:txBody>
      </p:sp>
      <p:sp>
        <p:nvSpPr>
          <p:cNvPr id="6" name="Text 3"/>
          <p:cNvSpPr/>
          <p:nvPr/>
        </p:nvSpPr>
        <p:spPr>
          <a:xfrm>
            <a:off x="946088" y="3748790"/>
            <a:ext cx="11787779" cy="2290060"/>
          </a:xfrm>
          <a:prstGeom prst="rect">
            <a:avLst/>
          </a:prstGeom>
          <a:noFill/>
          <a:ln/>
        </p:spPr>
        <p:txBody>
          <a:bodyPr wrap="square" rtlCol="0" anchor="t"/>
          <a:lstStyle/>
          <a:p>
            <a:pPr>
              <a:lnSpc>
                <a:spcPct val="150000"/>
              </a:lnSpc>
            </a:pPr>
            <a:r>
              <a:rPr lang="en-US" sz="2400" dirty="0">
                <a:latin typeface="Open Sans" panose="020B0606030504020204" pitchFamily="34" charset="0"/>
                <a:ea typeface="Open Sans" panose="020B0606030504020204" pitchFamily="34" charset="0"/>
                <a:cs typeface="Open Sans" panose="020B0606030504020204" pitchFamily="34" charset="0"/>
              </a:rPr>
              <a:t>We would like to express our gratitude to all the individuals and organizations who have contributed to the development of JobBridge. Your support and feedback have been invaluable in shaping the features and functionality of our job-Portal app.</a:t>
            </a:r>
          </a:p>
          <a:p>
            <a:pPr marL="0" indent="0">
              <a:lnSpc>
                <a:spcPct val="150000"/>
              </a:lnSpc>
              <a:buNone/>
            </a:pP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510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10;&#10;">
            <a:extLst>
              <a:ext uri="{FF2B5EF4-FFF2-40B4-BE49-F238E27FC236}">
                <a16:creationId xmlns:a16="http://schemas.microsoft.com/office/drawing/2014/main" id="{5BE1AA4E-8B79-A242-3CF2-CF5069F42239}"/>
              </a:ext>
            </a:extLst>
          </p:cNvPr>
          <p:cNvPicPr>
            <a:picLocks noChangeAspect="1"/>
          </p:cNvPicPr>
          <p:nvPr/>
        </p:nvPicPr>
        <p:blipFill>
          <a:blip r:embed="rId3"/>
          <a:stretch>
            <a:fillRect/>
          </a:stretch>
        </p:blipFill>
        <p:spPr>
          <a:xfrm>
            <a:off x="0" y="0"/>
            <a:ext cx="14630400" cy="8229600"/>
          </a:xfrm>
          <a:prstGeom prst="rect">
            <a:avLst/>
          </a:prstGeom>
        </p:spPr>
      </p:pic>
      <p:pic>
        <p:nvPicPr>
          <p:cNvPr id="19" name="Picture 18">
            <a:extLst>
              <a:ext uri="{FF2B5EF4-FFF2-40B4-BE49-F238E27FC236}">
                <a16:creationId xmlns:a16="http://schemas.microsoft.com/office/drawing/2014/main" id="{4FD57A80-3760-F321-0A75-BD369C1827A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85309" y="633412"/>
            <a:ext cx="13059782" cy="69627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67387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F8F78188-4A56-AD84-7E7D-6CD56C87355F}"/>
              </a:ext>
            </a:extLst>
          </p:cNvPr>
          <p:cNvSpPr/>
          <p:nvPr/>
        </p:nvSpPr>
        <p:spPr>
          <a:xfrm>
            <a:off x="0" y="0"/>
            <a:ext cx="14630400" cy="8229600"/>
          </a:xfrm>
          <a:prstGeom prst="rect">
            <a:avLst/>
          </a:prstGeom>
          <a:solidFill>
            <a:srgbClr val="F3F3F7"/>
          </a:solidFill>
          <a:ln/>
        </p:spPr>
        <p:txBody>
          <a:bodyPr/>
          <a:lstStyle/>
          <a:p>
            <a:endParaRPr lang="en-IN" dirty="0"/>
          </a:p>
        </p:txBody>
      </p:sp>
      <p:pic>
        <p:nvPicPr>
          <p:cNvPr id="2" name="Image 0" descr="&#10;">
            <a:extLst>
              <a:ext uri="{FF2B5EF4-FFF2-40B4-BE49-F238E27FC236}">
                <a16:creationId xmlns:a16="http://schemas.microsoft.com/office/drawing/2014/main" id="{61761A6A-3303-1B97-CA48-4B49A5F8D9BD}"/>
              </a:ext>
            </a:extLst>
          </p:cNvPr>
          <p:cNvPicPr>
            <a:picLocks noChangeAspect="1"/>
          </p:cNvPicPr>
          <p:nvPr/>
        </p:nvPicPr>
        <p:blipFill>
          <a:blip r:embed="rId2"/>
          <a:stretch>
            <a:fillRect/>
          </a:stretch>
        </p:blipFill>
        <p:spPr>
          <a:xfrm>
            <a:off x="0" y="0"/>
            <a:ext cx="14630400" cy="8229600"/>
          </a:xfrm>
          <a:prstGeom prst="rect">
            <a:avLst/>
          </a:prstGeom>
        </p:spPr>
      </p:pic>
      <p:sp>
        <p:nvSpPr>
          <p:cNvPr id="6" name="TextBox 5">
            <a:extLst>
              <a:ext uri="{FF2B5EF4-FFF2-40B4-BE49-F238E27FC236}">
                <a16:creationId xmlns:a16="http://schemas.microsoft.com/office/drawing/2014/main" id="{9C24CE47-100B-92E1-F54D-021C5DA83A77}"/>
              </a:ext>
            </a:extLst>
          </p:cNvPr>
          <p:cNvSpPr txBox="1"/>
          <p:nvPr/>
        </p:nvSpPr>
        <p:spPr>
          <a:xfrm>
            <a:off x="3324113" y="2280621"/>
            <a:ext cx="8477026" cy="369332"/>
          </a:xfrm>
          <a:prstGeom prst="rect">
            <a:avLst/>
          </a:prstGeom>
          <a:noFill/>
        </p:spPr>
        <p:txBody>
          <a:bodyPr wrap="square" rtlCol="0">
            <a:spAutoFit/>
          </a:bodyPr>
          <a:lstStyle/>
          <a:p>
            <a:endParaRPr lang="en-IN" dirty="0"/>
          </a:p>
        </p:txBody>
      </p:sp>
      <p:sp>
        <p:nvSpPr>
          <p:cNvPr id="5" name="Shape 2">
            <a:extLst>
              <a:ext uri="{FF2B5EF4-FFF2-40B4-BE49-F238E27FC236}">
                <a16:creationId xmlns:a16="http://schemas.microsoft.com/office/drawing/2014/main" id="{9EAD21EA-626D-BFA4-4E19-2E414C3DBF34}"/>
              </a:ext>
            </a:extLst>
          </p:cNvPr>
          <p:cNvSpPr/>
          <p:nvPr/>
        </p:nvSpPr>
        <p:spPr>
          <a:xfrm>
            <a:off x="0" y="0"/>
            <a:ext cx="14630400" cy="8229600"/>
          </a:xfrm>
          <a:prstGeom prst="rect">
            <a:avLst/>
          </a:prstGeom>
          <a:solidFill>
            <a:srgbClr val="F3F3F7">
              <a:alpha val="85000"/>
            </a:srgbClr>
          </a:solidFill>
          <a:ln/>
        </p:spPr>
        <p:txBody>
          <a:bodyPr/>
          <a:lstStyle/>
          <a:p>
            <a:endParaRPr lang="en-IN" dirty="0"/>
          </a:p>
        </p:txBody>
      </p:sp>
      <p:pic>
        <p:nvPicPr>
          <p:cNvPr id="10" name="Picture 9">
            <a:extLst>
              <a:ext uri="{FF2B5EF4-FFF2-40B4-BE49-F238E27FC236}">
                <a16:creationId xmlns:a16="http://schemas.microsoft.com/office/drawing/2014/main" id="{8E6853AD-DD72-197E-9CD7-17C481E43F8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8769" t="24771" r="6562" b="30285"/>
          <a:stretch/>
        </p:blipFill>
        <p:spPr>
          <a:xfrm>
            <a:off x="0" y="1406563"/>
            <a:ext cx="14632509" cy="54164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615808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5" name="Text 2"/>
          <p:cNvSpPr/>
          <p:nvPr/>
        </p:nvSpPr>
        <p:spPr>
          <a:xfrm>
            <a:off x="6319599" y="236668"/>
            <a:ext cx="7477601" cy="2579399"/>
          </a:xfrm>
          <a:prstGeom prst="rect">
            <a:avLst/>
          </a:prstGeom>
          <a:noFill/>
          <a:ln/>
        </p:spPr>
        <p:txBody>
          <a:bodyPr wrap="square" rtlCol="0" anchor="t"/>
          <a:lstStyle/>
          <a:p>
            <a:pPr marL="0" indent="0">
              <a:lnSpc>
                <a:spcPts val="6561"/>
              </a:lnSpc>
              <a:buNone/>
            </a:pPr>
            <a:endParaRPr lang="en-US" sz="5249" dirty="0"/>
          </a:p>
        </p:txBody>
      </p:sp>
      <p:sp>
        <p:nvSpPr>
          <p:cNvPr id="6" name="Text 3"/>
          <p:cNvSpPr/>
          <p:nvPr/>
        </p:nvSpPr>
        <p:spPr>
          <a:xfrm>
            <a:off x="1433455" y="2035936"/>
            <a:ext cx="7065755" cy="1885026"/>
          </a:xfrm>
          <a:prstGeom prst="rect">
            <a:avLst/>
          </a:prstGeom>
          <a:noFill/>
          <a:ln/>
        </p:spPr>
        <p:txBody>
          <a:bodyPr wrap="square" rtlCol="0" anchor="t"/>
          <a:lstStyle/>
          <a:p>
            <a:r>
              <a:rPr lang="en-US" sz="2400" dirty="0">
                <a:latin typeface="Open Sans" panose="020B0606030504020204" pitchFamily="34" charset="0"/>
                <a:ea typeface="Open Sans" panose="020B0606030504020204" pitchFamily="34" charset="0"/>
                <a:cs typeface="Open Sans" panose="020B0606030504020204" pitchFamily="34" charset="0"/>
              </a:rPr>
              <a:t>Welcome to JobBridge, an innovative job board platform that connects employers with top talent. Our mission is to streamline the hiring process and empower both job seekers and employers to find the perfect match.</a:t>
            </a:r>
          </a:p>
        </p:txBody>
      </p:sp>
      <p:sp>
        <p:nvSpPr>
          <p:cNvPr id="7" name="Shape 4"/>
          <p:cNvSpPr/>
          <p:nvPr/>
        </p:nvSpPr>
        <p:spPr>
          <a:xfrm>
            <a:off x="6319599" y="6189226"/>
            <a:ext cx="355402" cy="355402"/>
          </a:xfrm>
          <a:prstGeom prst="roundRect">
            <a:avLst>
              <a:gd name="adj" fmla="val 25726039"/>
            </a:avLst>
          </a:prstGeom>
          <a:noFill/>
          <a:ln w="7620">
            <a:solidFill>
              <a:srgbClr val="FFFFFF"/>
            </a:solidFill>
            <a:prstDash val="solid"/>
          </a:ln>
        </p:spPr>
      </p:sp>
      <p:sp>
        <p:nvSpPr>
          <p:cNvPr id="9" name="TextBox 8">
            <a:extLst>
              <a:ext uri="{FF2B5EF4-FFF2-40B4-BE49-F238E27FC236}">
                <a16:creationId xmlns:a16="http://schemas.microsoft.com/office/drawing/2014/main" id="{E78C5452-870F-163F-EEC0-DA5025DB3D81}"/>
              </a:ext>
            </a:extLst>
          </p:cNvPr>
          <p:cNvSpPr txBox="1"/>
          <p:nvPr/>
        </p:nvSpPr>
        <p:spPr>
          <a:xfrm>
            <a:off x="1569253" y="1062449"/>
            <a:ext cx="3613295" cy="1437317"/>
          </a:xfrm>
          <a:prstGeom prst="rect">
            <a:avLst/>
          </a:prstGeom>
          <a:noFill/>
        </p:spPr>
        <p:txBody>
          <a:bodyPr wrap="square" rtlCol="0" anchor="b">
            <a:spAutoFit/>
          </a:bodyPr>
          <a:lstStyle/>
          <a:p>
            <a:r>
              <a:rPr lang="en-IN" sz="4370" b="1" dirty="0">
                <a:effectLst>
                  <a:outerShdw blurRad="38100" dist="38100" dir="2700000" algn="tl">
                    <a:srgbClr val="000000">
                      <a:alpha val="43137"/>
                    </a:srgbClr>
                  </a:outerShdw>
                </a:effectLst>
                <a:latin typeface="Playfair Display" panose="00000500000000000000" pitchFamily="2" charset="0"/>
              </a:rPr>
              <a:t>Introduction</a:t>
            </a:r>
          </a:p>
          <a:p>
            <a:endParaRPr lang="en-IN" sz="4370" b="1" dirty="0">
              <a:effectLst>
                <a:outerShdw blurRad="38100" dist="38100" dir="2700000" algn="tl">
                  <a:srgbClr val="000000">
                    <a:alpha val="43137"/>
                  </a:srgbClr>
                </a:outerShdw>
              </a:effectLst>
              <a:latin typeface="Playfair Display" panose="00000500000000000000" pitchFamily="2" charset="0"/>
            </a:endParaRPr>
          </a:p>
        </p:txBody>
      </p:sp>
      <p:sp>
        <p:nvSpPr>
          <p:cNvPr id="11" name="TextBox 10">
            <a:extLst>
              <a:ext uri="{FF2B5EF4-FFF2-40B4-BE49-F238E27FC236}">
                <a16:creationId xmlns:a16="http://schemas.microsoft.com/office/drawing/2014/main" id="{2592BE3F-B8CC-C543-59DE-1E06D9A68B34}"/>
              </a:ext>
            </a:extLst>
          </p:cNvPr>
          <p:cNvSpPr txBox="1"/>
          <p:nvPr/>
        </p:nvSpPr>
        <p:spPr>
          <a:xfrm>
            <a:off x="1461677" y="4430619"/>
            <a:ext cx="7065755" cy="3046988"/>
          </a:xfrm>
          <a:prstGeom prst="rect">
            <a:avLst/>
          </a:prstGeom>
          <a:noFill/>
        </p:spPr>
        <p:txBody>
          <a:bodyPr wrap="square" rtlCol="0">
            <a:spAutoFit/>
          </a:bodyPr>
          <a:lstStyle/>
          <a:p>
            <a:r>
              <a:rPr lang="en-US" sz="2400" b="0" i="0" dirty="0">
                <a:solidFill>
                  <a:srgbClr val="111111"/>
                </a:solidFill>
                <a:effectLst/>
                <a:highlight>
                  <a:srgbClr val="F3F3F3"/>
                </a:highlight>
                <a:latin typeface="Open Sans" panose="020B0606030504020204" pitchFamily="34" charset="0"/>
                <a:ea typeface="Open Sans" panose="020B0606030504020204" pitchFamily="34" charset="0"/>
                <a:cs typeface="Open Sans" panose="020B0606030504020204" pitchFamily="34" charset="0"/>
              </a:rPr>
              <a:t>The platform offers a user-friendly interface and advanced search features, making it easy for employers to post job openings and for job seekers to find their dream job. JobBridge is dedicated to helping individuals at all career stages, from recent graduates to experienced professionals, take the next step in their career journey</a:t>
            </a:r>
            <a:r>
              <a:rPr lang="en-US" sz="2400" b="0" i="0" dirty="0">
                <a:solidFill>
                  <a:srgbClr val="111111"/>
                </a:solidFill>
                <a:effectLst/>
                <a:highlight>
                  <a:srgbClr val="F3F3F3"/>
                </a:highlight>
                <a:latin typeface="Old English Text MT" panose="03040902040508030806" pitchFamily="66" charset="0"/>
                <a:ea typeface="Open Sans" panose="020B0606030504020204" pitchFamily="34" charset="0"/>
                <a:cs typeface="Open Sans" panose="020B0606030504020204" pitchFamily="34" charset="0"/>
              </a:rPr>
              <a:t>.</a:t>
            </a:r>
            <a:endParaRPr lang="en-IN" sz="2400" dirty="0">
              <a:latin typeface="Old English Text MT" panose="03040902040508030806" pitchFamily="66" charset="0"/>
              <a:ea typeface="Open Sans" panose="020B0606030504020204" pitchFamily="34" charset="0"/>
              <a:cs typeface="Open Sans" panose="020B0606030504020204" pitchFamily="34" charset="0"/>
            </a:endParaRPr>
          </a:p>
        </p:txBody>
      </p:sp>
      <p:sp>
        <p:nvSpPr>
          <p:cNvPr id="12" name="Shape 4">
            <a:extLst>
              <a:ext uri="{FF2B5EF4-FFF2-40B4-BE49-F238E27FC236}">
                <a16:creationId xmlns:a16="http://schemas.microsoft.com/office/drawing/2014/main" id="{E40A1B7D-E903-ED6B-763C-499749350802}"/>
              </a:ext>
            </a:extLst>
          </p:cNvPr>
          <p:cNvSpPr/>
          <p:nvPr/>
        </p:nvSpPr>
        <p:spPr>
          <a:xfrm>
            <a:off x="933512" y="2035936"/>
            <a:ext cx="499943" cy="499943"/>
          </a:xfrm>
          <a:prstGeom prst="roundRect">
            <a:avLst>
              <a:gd name="adj" fmla="val 26667"/>
            </a:avLst>
          </a:prstGeom>
          <a:solidFill>
            <a:srgbClr val="E4E4ED"/>
          </a:solidFill>
          <a:ln/>
        </p:spPr>
        <p:txBody>
          <a:bodyPr anchor="ctr"/>
          <a:lstStyle/>
          <a:p>
            <a:r>
              <a:rPr lang="en-IN" sz="2000" dirty="0">
                <a:latin typeface="Open Sans" panose="020B0606030504020204" pitchFamily="34" charset="0"/>
                <a:ea typeface="Open Sans" panose="020B0606030504020204" pitchFamily="34" charset="0"/>
                <a:cs typeface="Open Sans" panose="020B0606030504020204" pitchFamily="34" charset="0"/>
              </a:rPr>
              <a:t>1.</a:t>
            </a:r>
            <a:endParaRPr lang="en-IN"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Shape 4">
            <a:extLst>
              <a:ext uri="{FF2B5EF4-FFF2-40B4-BE49-F238E27FC236}">
                <a16:creationId xmlns:a16="http://schemas.microsoft.com/office/drawing/2014/main" id="{B94302C7-EB6E-62F5-44F7-0527DCFCBB8D}"/>
              </a:ext>
            </a:extLst>
          </p:cNvPr>
          <p:cNvSpPr/>
          <p:nvPr/>
        </p:nvSpPr>
        <p:spPr>
          <a:xfrm>
            <a:off x="961734" y="4430619"/>
            <a:ext cx="499943" cy="499943"/>
          </a:xfrm>
          <a:prstGeom prst="roundRect">
            <a:avLst>
              <a:gd name="adj" fmla="val 26667"/>
            </a:avLst>
          </a:prstGeom>
          <a:solidFill>
            <a:srgbClr val="E4E4ED"/>
          </a:solidFill>
          <a:ln/>
        </p:spPr>
        <p:txBody>
          <a:bodyPr/>
          <a:lstStyle/>
          <a:p>
            <a:r>
              <a:rPr lang="en-IN" sz="2100" dirty="0">
                <a:latin typeface="Open Sans" panose="020B0606030504020204" pitchFamily="34" charset="0"/>
                <a:ea typeface="Open Sans" panose="020B0606030504020204" pitchFamily="34" charset="0"/>
                <a:cs typeface="Open Sans" panose="020B0606030504020204" pitchFamily="34" charset="0"/>
              </a:rPr>
              <a:t>2.</a:t>
            </a:r>
          </a:p>
        </p:txBody>
      </p:sp>
      <p:pic>
        <p:nvPicPr>
          <p:cNvPr id="10" name="Picture 9">
            <a:extLst>
              <a:ext uri="{FF2B5EF4-FFF2-40B4-BE49-F238E27FC236}">
                <a16:creationId xmlns:a16="http://schemas.microsoft.com/office/drawing/2014/main" id="{45E2F7C8-2658-590D-C1B8-FDFD531B2A1D}"/>
              </a:ext>
            </a:extLst>
          </p:cNvPr>
          <p:cNvPicPr>
            <a:picLocks noChangeAspect="1"/>
          </p:cNvPicPr>
          <p:nvPr/>
        </p:nvPicPr>
        <p:blipFill>
          <a:blip r:embed="rId3"/>
          <a:stretch>
            <a:fillRect/>
          </a:stretch>
        </p:blipFill>
        <p:spPr>
          <a:xfrm>
            <a:off x="8499210" y="236668"/>
            <a:ext cx="5978790" cy="77562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5" name="Text 2"/>
          <p:cNvSpPr/>
          <p:nvPr/>
        </p:nvSpPr>
        <p:spPr>
          <a:xfrm>
            <a:off x="4490799" y="1261348"/>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Objectives</a:t>
            </a:r>
            <a:endParaRPr lang="en-US" sz="4374" dirty="0">
              <a:effectLst>
                <a:outerShdw blurRad="38100" dist="38100" dir="2700000" algn="tl">
                  <a:srgbClr val="000000">
                    <a:alpha val="43137"/>
                  </a:srgbClr>
                </a:outerShdw>
              </a:effectLst>
            </a:endParaRPr>
          </a:p>
        </p:txBody>
      </p:sp>
      <p:sp>
        <p:nvSpPr>
          <p:cNvPr id="6" name="Shape 3"/>
          <p:cNvSpPr/>
          <p:nvPr/>
        </p:nvSpPr>
        <p:spPr>
          <a:xfrm>
            <a:off x="4490799" y="2462570"/>
            <a:ext cx="499943" cy="499943"/>
          </a:xfrm>
          <a:prstGeom prst="roundRect">
            <a:avLst>
              <a:gd name="adj" fmla="val 26667"/>
            </a:avLst>
          </a:prstGeom>
          <a:solidFill>
            <a:srgbClr val="E4E4ED"/>
          </a:solidFill>
          <a:ln/>
        </p:spPr>
      </p:sp>
      <p:sp>
        <p:nvSpPr>
          <p:cNvPr id="7" name="Text 4"/>
          <p:cNvSpPr/>
          <p:nvPr/>
        </p:nvSpPr>
        <p:spPr>
          <a:xfrm>
            <a:off x="4675942" y="2469594"/>
            <a:ext cx="12954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8" name="Text 5"/>
          <p:cNvSpPr/>
          <p:nvPr/>
        </p:nvSpPr>
        <p:spPr>
          <a:xfrm>
            <a:off x="5212913" y="2538889"/>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User-Friendly Platform</a:t>
            </a:r>
            <a:endParaRPr lang="en-US" sz="2187" dirty="0"/>
          </a:p>
        </p:txBody>
      </p:sp>
      <p:sp>
        <p:nvSpPr>
          <p:cNvPr id="9" name="Text 6"/>
          <p:cNvSpPr/>
          <p:nvPr/>
        </p:nvSpPr>
        <p:spPr>
          <a:xfrm>
            <a:off x="5212913" y="3108246"/>
            <a:ext cx="8584287" cy="355402"/>
          </a:xfrm>
          <a:prstGeom prst="rect">
            <a:avLst/>
          </a:prstGeom>
          <a:noFill/>
          <a:ln/>
        </p:spPr>
        <p:txBody>
          <a:bodyPr wrap="none" rtlCol="0" anchor="t"/>
          <a:lstStyle/>
          <a:p>
            <a:pPr marL="0" indent="0">
              <a:buNone/>
            </a:pPr>
            <a:r>
              <a:rPr lang="en-US" sz="1750" b="0" i="0" dirty="0">
                <a:solidFill>
                  <a:srgbClr val="111111"/>
                </a:solidFill>
                <a:effectLst/>
                <a:highlight>
                  <a:srgbClr val="F3F3F3"/>
                </a:highlight>
                <a:latin typeface="Open Sans" panose="020B0606030504020204" pitchFamily="34" charset="0"/>
                <a:ea typeface="Open Sans" panose="020B0606030504020204" pitchFamily="34" charset="0"/>
                <a:cs typeface="Open Sans" panose="020B0606030504020204" pitchFamily="34" charset="0"/>
              </a:rPr>
              <a:t>Develop a platform that efficiently connects employers with qualified candidates,</a:t>
            </a:r>
          </a:p>
          <a:p>
            <a:pPr marL="0" indent="0">
              <a:buNone/>
            </a:pPr>
            <a:r>
              <a:rPr lang="en-US" sz="1750" b="0" i="0" dirty="0">
                <a:solidFill>
                  <a:srgbClr val="111111"/>
                </a:solidFill>
                <a:effectLst/>
                <a:highlight>
                  <a:srgbClr val="F3F3F3"/>
                </a:highlight>
                <a:latin typeface="Open Sans" panose="020B0606030504020204" pitchFamily="34" charset="0"/>
                <a:ea typeface="Open Sans" panose="020B0606030504020204" pitchFamily="34" charset="0"/>
                <a:cs typeface="Open Sans" panose="020B0606030504020204" pitchFamily="34" charset="0"/>
              </a:rPr>
              <a:t>ensuring a seamless hiring process.</a:t>
            </a:r>
          </a:p>
          <a:p>
            <a:pPr marL="0" indent="0">
              <a:lnSpc>
                <a:spcPts val="2799"/>
              </a:lnSpc>
              <a:buNone/>
            </a:pPr>
            <a:endParaRPr lang="en-US" sz="1750" dirty="0">
              <a:solidFill>
                <a:srgbClr val="111111"/>
              </a:solidFill>
              <a:highlight>
                <a:srgbClr val="F3F3F3"/>
              </a:highlight>
              <a:latin typeface="Open Sans" panose="020B0606030504020204" pitchFamily="34" charset="0"/>
              <a:ea typeface="Open Sans" panose="020B0606030504020204" pitchFamily="34" charset="0"/>
              <a:cs typeface="Open Sans" panose="020B0606030504020204" pitchFamily="34" charset="0"/>
            </a:endParaRPr>
          </a:p>
        </p:txBody>
      </p:sp>
      <p:sp>
        <p:nvSpPr>
          <p:cNvPr id="10" name="Shape 7"/>
          <p:cNvSpPr/>
          <p:nvPr/>
        </p:nvSpPr>
        <p:spPr>
          <a:xfrm>
            <a:off x="4490799" y="4229436"/>
            <a:ext cx="499943" cy="499943"/>
          </a:xfrm>
          <a:prstGeom prst="roundRect">
            <a:avLst>
              <a:gd name="adj" fmla="val 26667"/>
            </a:avLst>
          </a:prstGeom>
          <a:solidFill>
            <a:srgbClr val="E4E4ED"/>
          </a:solidFill>
          <a:ln/>
        </p:spPr>
        <p:txBody>
          <a:bodyPr/>
          <a:lstStyle/>
          <a:p>
            <a:endParaRPr lang="en-IN" dirty="0"/>
          </a:p>
        </p:txBody>
      </p:sp>
      <p:sp>
        <p:nvSpPr>
          <p:cNvPr id="11" name="Text 8"/>
          <p:cNvSpPr/>
          <p:nvPr/>
        </p:nvSpPr>
        <p:spPr>
          <a:xfrm>
            <a:off x="4653082" y="4229436"/>
            <a:ext cx="17526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2" name="Text 9"/>
          <p:cNvSpPr/>
          <p:nvPr/>
        </p:nvSpPr>
        <p:spPr>
          <a:xfrm>
            <a:off x="5212913" y="4241421"/>
            <a:ext cx="2221944" cy="249912"/>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Advance Search</a:t>
            </a:r>
            <a:endParaRPr lang="en-US" sz="2187" dirty="0"/>
          </a:p>
        </p:txBody>
      </p:sp>
      <p:sp>
        <p:nvSpPr>
          <p:cNvPr id="13" name="Text 10"/>
          <p:cNvSpPr/>
          <p:nvPr/>
        </p:nvSpPr>
        <p:spPr>
          <a:xfrm>
            <a:off x="5212913" y="4744416"/>
            <a:ext cx="8584287" cy="710803"/>
          </a:xfrm>
          <a:prstGeom prst="rect">
            <a:avLst/>
          </a:prstGeom>
          <a:noFill/>
          <a:ln/>
        </p:spPr>
        <p:txBody>
          <a:bodyPr wrap="square" rtlCol="0" anchor="t"/>
          <a:lstStyle/>
          <a:p>
            <a:pPr marL="0" indent="0">
              <a:buNone/>
            </a:pPr>
            <a:r>
              <a:rPr lang="en-US" sz="1750" b="0" i="0" dirty="0">
                <a:solidFill>
                  <a:srgbClr val="111111"/>
                </a:solidFill>
                <a:effectLst/>
                <a:highlight>
                  <a:srgbClr val="F3F3F3"/>
                </a:highlight>
                <a:latin typeface="Open Sans" panose="020B0606030504020204" pitchFamily="34" charset="0"/>
                <a:ea typeface="Open Sans" panose="020B0606030504020204" pitchFamily="34" charset="0"/>
                <a:cs typeface="Open Sans" panose="020B0606030504020204" pitchFamily="34" charset="0"/>
              </a:rPr>
              <a:t>Implement features that allow job seekers to easily find relevant opportunities through advanced search</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Shape 11"/>
          <p:cNvSpPr/>
          <p:nvPr/>
        </p:nvSpPr>
        <p:spPr>
          <a:xfrm>
            <a:off x="4490799" y="6000183"/>
            <a:ext cx="499943" cy="499943"/>
          </a:xfrm>
          <a:prstGeom prst="roundRect">
            <a:avLst>
              <a:gd name="adj" fmla="val 26667"/>
            </a:avLst>
          </a:prstGeom>
          <a:solidFill>
            <a:srgbClr val="E4E4ED"/>
          </a:solidFill>
          <a:ln/>
        </p:spPr>
      </p:sp>
      <p:sp>
        <p:nvSpPr>
          <p:cNvPr id="15" name="Text 12"/>
          <p:cNvSpPr/>
          <p:nvPr/>
        </p:nvSpPr>
        <p:spPr>
          <a:xfrm>
            <a:off x="4660702" y="5916721"/>
            <a:ext cx="16002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6" name="Text 13"/>
          <p:cNvSpPr/>
          <p:nvPr/>
        </p:nvSpPr>
        <p:spPr>
          <a:xfrm>
            <a:off x="5160645" y="6035159"/>
            <a:ext cx="4156998" cy="347186"/>
          </a:xfrm>
          <a:prstGeom prst="rect">
            <a:avLst/>
          </a:prstGeom>
          <a:noFill/>
          <a:ln/>
        </p:spPr>
        <p:txBody>
          <a:bodyPr wrap="none" rtlCol="0" anchor="t"/>
          <a:lstStyle/>
          <a:p>
            <a:pPr marL="0" indent="0">
              <a:lnSpc>
                <a:spcPts val="2734"/>
              </a:lnSpc>
              <a:buNone/>
            </a:pPr>
            <a:r>
              <a:rPr lang="en-IN" sz="2190" b="1" i="0" dirty="0">
                <a:solidFill>
                  <a:srgbClr val="111111"/>
                </a:solidFill>
                <a:effectLst/>
                <a:highlight>
                  <a:srgbClr val="F3F3F3"/>
                </a:highlight>
                <a:latin typeface="Playfair Display" panose="00000500000000000000" pitchFamily="2" charset="0"/>
              </a:rPr>
              <a:t>Streamlined Application Process</a:t>
            </a:r>
            <a:endParaRPr lang="en-US" sz="2190" dirty="0">
              <a:latin typeface="Playfair Display" panose="00000500000000000000" pitchFamily="2" charset="0"/>
            </a:endParaRPr>
          </a:p>
        </p:txBody>
      </p:sp>
      <p:sp>
        <p:nvSpPr>
          <p:cNvPr id="17" name="Text 14"/>
          <p:cNvSpPr/>
          <p:nvPr/>
        </p:nvSpPr>
        <p:spPr>
          <a:xfrm>
            <a:off x="5212912" y="6551632"/>
            <a:ext cx="8584287" cy="710803"/>
          </a:xfrm>
          <a:prstGeom prst="rect">
            <a:avLst/>
          </a:prstGeom>
          <a:noFill/>
          <a:ln/>
        </p:spPr>
        <p:txBody>
          <a:bodyPr wrap="square" rtlCol="0" anchor="t"/>
          <a:lstStyle/>
          <a:p>
            <a:pPr marL="0" indent="0">
              <a:buNone/>
            </a:pPr>
            <a:r>
              <a:rPr lang="en-US" sz="1750" dirty="0">
                <a:latin typeface="Open Sans" panose="020B0606030504020204" pitchFamily="34" charset="0"/>
                <a:ea typeface="Open Sans" panose="020B0606030504020204" pitchFamily="34" charset="0"/>
                <a:cs typeface="Open Sans" panose="020B0606030504020204" pitchFamily="34" charset="0"/>
              </a:rPr>
              <a:t>Enhance the application process to minimize friction and improve the experience for both Job seekers and employers.</a:t>
            </a:r>
          </a:p>
        </p:txBody>
      </p:sp>
      <p:pic>
        <p:nvPicPr>
          <p:cNvPr id="29" name="Picture 28">
            <a:extLst>
              <a:ext uri="{FF2B5EF4-FFF2-40B4-BE49-F238E27FC236}">
                <a16:creationId xmlns:a16="http://schemas.microsoft.com/office/drawing/2014/main" id="{D99F4B6F-47C9-69C4-9072-22D8DD6F0D5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50527" y="649578"/>
            <a:ext cx="3195021" cy="18129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247650" y="0"/>
            <a:ext cx="14878050" cy="8229600"/>
          </a:xfrm>
          <a:prstGeom prst="rect">
            <a:avLst/>
          </a:prstGeom>
          <a:solidFill>
            <a:srgbClr val="F3F3F7">
              <a:alpha val="85000"/>
            </a:srgbClr>
          </a:solidFill>
          <a:ln/>
        </p:spPr>
        <p:txBody>
          <a:bodyPr/>
          <a:lstStyle/>
          <a:p>
            <a:endParaRPr lang="en-IN" dirty="0"/>
          </a:p>
        </p:txBody>
      </p:sp>
      <p:sp>
        <p:nvSpPr>
          <p:cNvPr id="6" name="Text 3"/>
          <p:cNvSpPr/>
          <p:nvPr/>
        </p:nvSpPr>
        <p:spPr>
          <a:xfrm>
            <a:off x="777927" y="1093142"/>
            <a:ext cx="4945380"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Problem Statement</a:t>
            </a:r>
            <a:endParaRPr lang="en-US" sz="4374" dirty="0">
              <a:effectLst>
                <a:outerShdw blurRad="38100" dist="38100" dir="2700000" algn="tl">
                  <a:srgbClr val="000000">
                    <a:alpha val="43137"/>
                  </a:srgbClr>
                </a:outerShdw>
              </a:effectLst>
            </a:endParaRPr>
          </a:p>
        </p:txBody>
      </p:sp>
      <p:sp>
        <p:nvSpPr>
          <p:cNvPr id="12" name="Text 9"/>
          <p:cNvSpPr/>
          <p:nvPr/>
        </p:nvSpPr>
        <p:spPr>
          <a:xfrm>
            <a:off x="5852398" y="3847028"/>
            <a:ext cx="3278683" cy="2132409"/>
          </a:xfrm>
          <a:prstGeom prst="rect">
            <a:avLst/>
          </a:prstGeom>
          <a:noFill/>
          <a:ln/>
        </p:spPr>
        <p:txBody>
          <a:bodyPr wrap="square" rtlCol="0" anchor="t"/>
          <a:lstStyle/>
          <a:p>
            <a:pPr marL="0" indent="0">
              <a:lnSpc>
                <a:spcPts val="2799"/>
              </a:lnSpc>
              <a:buNone/>
            </a:pPr>
            <a:endParaRPr lang="en-US" sz="2400" dirty="0"/>
          </a:p>
        </p:txBody>
      </p:sp>
      <p:sp>
        <p:nvSpPr>
          <p:cNvPr id="16" name="TextBox 15">
            <a:extLst>
              <a:ext uri="{FF2B5EF4-FFF2-40B4-BE49-F238E27FC236}">
                <a16:creationId xmlns:a16="http://schemas.microsoft.com/office/drawing/2014/main" id="{A91328ED-DCF5-61EC-ABF1-83A41D2DC2AF}"/>
              </a:ext>
            </a:extLst>
          </p:cNvPr>
          <p:cNvSpPr txBox="1"/>
          <p:nvPr/>
        </p:nvSpPr>
        <p:spPr>
          <a:xfrm>
            <a:off x="777927" y="2314239"/>
            <a:ext cx="7838948" cy="4154984"/>
          </a:xfrm>
          <a:prstGeom prst="rect">
            <a:avLst/>
          </a:prstGeom>
          <a:noFill/>
        </p:spPr>
        <p:txBody>
          <a:bodyPr wrap="square" rtlCol="0">
            <a:spAutoFit/>
          </a:bodyPr>
          <a:lstStyle/>
          <a:p>
            <a:r>
              <a:rPr lang="en-US" sz="240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Despite the abundance of job postings and a large pool of qualified candidates, the current job search process is often inefficient and frustrating for both employers and job seekers. Employers struggle to find the right talent, while job seekers face difficulties in navigating the vast job market and navigating the often cumbersome application process. This mismatch between supply and demand in the job market leads to prolonged vacancies, high hiring costs, and missed opportunities for both parties.</a:t>
            </a:r>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a:extLst>
              <a:ext uri="{FF2B5EF4-FFF2-40B4-BE49-F238E27FC236}">
                <a16:creationId xmlns:a16="http://schemas.microsoft.com/office/drawing/2014/main" id="{B840C83D-53B9-DD00-F4B9-1C37D345624B}"/>
              </a:ext>
            </a:extLst>
          </p:cNvPr>
          <p:cNvPicPr>
            <a:picLocks noChangeAspect="1"/>
          </p:cNvPicPr>
          <p:nvPr/>
        </p:nvPicPr>
        <p:blipFill>
          <a:blip r:embed="rId4"/>
          <a:stretch>
            <a:fillRect/>
          </a:stretch>
        </p:blipFill>
        <p:spPr>
          <a:xfrm>
            <a:off x="8950362" y="0"/>
            <a:ext cx="5680038"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60" y="0"/>
            <a:ext cx="14630400" cy="8229600"/>
          </a:xfrm>
          <a:prstGeom prst="rect">
            <a:avLst/>
          </a:prstGeom>
          <a:solidFill>
            <a:srgbClr val="F3F3F7"/>
          </a:solidFill>
          <a:ln/>
        </p:spPr>
      </p:sp>
      <p:sp>
        <p:nvSpPr>
          <p:cNvPr id="4" name="Text 2"/>
          <p:cNvSpPr/>
          <p:nvPr/>
        </p:nvSpPr>
        <p:spPr>
          <a:xfrm>
            <a:off x="1102757" y="790577"/>
            <a:ext cx="4564380"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Literature Review</a:t>
            </a:r>
            <a:endParaRPr lang="en-US" sz="4374" dirty="0">
              <a:effectLst>
                <a:outerShdw blurRad="38100" dist="38100" dir="2700000" algn="tl">
                  <a:srgbClr val="000000">
                    <a:alpha val="43137"/>
                  </a:srgbClr>
                </a:outerShdw>
              </a:effectLst>
            </a:endParaRPr>
          </a:p>
        </p:txBody>
      </p:sp>
      <p:sp>
        <p:nvSpPr>
          <p:cNvPr id="6" name="Text 3"/>
          <p:cNvSpPr/>
          <p:nvPr/>
        </p:nvSpPr>
        <p:spPr>
          <a:xfrm>
            <a:off x="2097432" y="1818323"/>
            <a:ext cx="2221944"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1102757" y="2287650"/>
            <a:ext cx="12594193" cy="1563897"/>
          </a:xfrm>
          <a:prstGeom prst="rect">
            <a:avLst/>
          </a:prstGeom>
          <a:noFill/>
          <a:ln/>
        </p:spPr>
        <p:txBody>
          <a:bodyPr wrap="square" rtlCol="0" anchor="t"/>
          <a:lstStyle/>
          <a:p>
            <a:pPr marL="0" indent="0">
              <a:buNone/>
            </a:pPr>
            <a:r>
              <a:rPr lang="en-US" sz="2400" kern="0" spc="-35" dirty="0">
                <a:solidFill>
                  <a:srgbClr val="2B2E3C"/>
                </a:solidFill>
                <a:latin typeface="Open Sans" pitchFamily="34" charset="0"/>
                <a:ea typeface="Open Sans" pitchFamily="34" charset="-122"/>
                <a:cs typeface="Open Sans" pitchFamily="34" charset="-120"/>
              </a:rPr>
              <a:t>Extensive research has been conducted on the challenges facing the job market and the need for innovative platforms to connect employers and job seekers. Studies highlight the inefficiencies in traditional job search and hiring processes, leading to prolonged vacancies and missed opportunities.</a:t>
            </a:r>
            <a:endParaRPr lang="en-US" sz="2400" dirty="0"/>
          </a:p>
        </p:txBody>
      </p:sp>
      <p:sp>
        <p:nvSpPr>
          <p:cNvPr id="9" name="Text 5"/>
          <p:cNvSpPr/>
          <p:nvPr/>
        </p:nvSpPr>
        <p:spPr>
          <a:xfrm>
            <a:off x="5667137" y="4312920"/>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5667137" y="4882277"/>
            <a:ext cx="3296007" cy="1777008"/>
          </a:xfrm>
          <a:prstGeom prst="rect">
            <a:avLst/>
          </a:prstGeom>
          <a:noFill/>
          <a:ln/>
        </p:spPr>
        <p:txBody>
          <a:bodyPr wrap="square" rtlCol="0" anchor="t"/>
          <a:lstStyle/>
          <a:p>
            <a:pPr marL="0" indent="0" algn="l">
              <a:lnSpc>
                <a:spcPts val="2799"/>
              </a:lnSpc>
              <a:buNone/>
            </a:pPr>
            <a:endParaRPr lang="en-US" sz="1750" dirty="0"/>
          </a:p>
        </p:txBody>
      </p:sp>
      <p:sp>
        <p:nvSpPr>
          <p:cNvPr id="12" name="Text 7"/>
          <p:cNvSpPr/>
          <p:nvPr/>
        </p:nvSpPr>
        <p:spPr>
          <a:xfrm>
            <a:off x="9296400" y="4312920"/>
            <a:ext cx="2221944" cy="347186"/>
          </a:xfrm>
          <a:prstGeom prst="rect">
            <a:avLst/>
          </a:prstGeom>
          <a:noFill/>
          <a:ln/>
        </p:spPr>
        <p:txBody>
          <a:bodyPr wrap="none" rtlCol="0" anchor="t"/>
          <a:lstStyle/>
          <a:p>
            <a:pPr marL="0" indent="0" algn="l">
              <a:lnSpc>
                <a:spcPts val="2734"/>
              </a:lnSpc>
              <a:buNone/>
            </a:pPr>
            <a:endParaRPr lang="en-US" sz="2187" dirty="0"/>
          </a:p>
        </p:txBody>
      </p:sp>
      <p:sp>
        <p:nvSpPr>
          <p:cNvPr id="13" name="Text 8"/>
          <p:cNvSpPr/>
          <p:nvPr/>
        </p:nvSpPr>
        <p:spPr>
          <a:xfrm>
            <a:off x="9296400" y="4882277"/>
            <a:ext cx="3296007" cy="2487811"/>
          </a:xfrm>
          <a:prstGeom prst="rect">
            <a:avLst/>
          </a:prstGeom>
          <a:noFill/>
          <a:ln/>
        </p:spPr>
        <p:txBody>
          <a:bodyPr wrap="square" rtlCol="0" anchor="t"/>
          <a:lstStyle/>
          <a:p>
            <a:pPr>
              <a:lnSpc>
                <a:spcPts val="2799"/>
              </a:lnSpc>
            </a:pPr>
            <a:r>
              <a:rPr lang="en-US" sz="1750" dirty="0">
                <a:solidFill>
                  <a:srgbClr val="39393C"/>
                </a:solidFill>
                <a:latin typeface="Open Sans" pitchFamily="34" charset="0"/>
                <a:ea typeface="Open Sans" pitchFamily="34" charset="-122"/>
                <a:cs typeface="Open Sans" pitchFamily="34" charset="-120"/>
              </a:rPr>
              <a:t>.</a:t>
            </a:r>
            <a:endParaRPr lang="en-US" sz="1750" dirty="0"/>
          </a:p>
        </p:txBody>
      </p:sp>
      <p:sp>
        <p:nvSpPr>
          <p:cNvPr id="14" name="TextBox 13">
            <a:extLst>
              <a:ext uri="{FF2B5EF4-FFF2-40B4-BE49-F238E27FC236}">
                <a16:creationId xmlns:a16="http://schemas.microsoft.com/office/drawing/2014/main" id="{EC711C7D-380F-DB3E-7BCA-F7F70C30E063}"/>
              </a:ext>
            </a:extLst>
          </p:cNvPr>
          <p:cNvSpPr txBox="1"/>
          <p:nvPr/>
        </p:nvSpPr>
        <p:spPr>
          <a:xfrm>
            <a:off x="1033071" y="4532106"/>
            <a:ext cx="12594193" cy="1938992"/>
          </a:xfrm>
          <a:prstGeom prst="rect">
            <a:avLst/>
          </a:prstGeom>
          <a:noFill/>
        </p:spPr>
        <p:txBody>
          <a:bodyPr wrap="square" rtlCol="0">
            <a:spAutoFit/>
          </a:bodyPr>
          <a:lstStyle/>
          <a:p>
            <a:r>
              <a:rPr lang="en-US" sz="2400" i="0" dirty="0">
                <a:solidFill>
                  <a:srgbClr val="111111"/>
                </a:solidFill>
                <a:effectLst/>
                <a:highlight>
                  <a:srgbClr val="F7F7F7"/>
                </a:highlight>
                <a:latin typeface="Open Sans" panose="020B0606030504020204" pitchFamily="34" charset="0"/>
                <a:ea typeface="Open Sans" panose="020B0606030504020204" pitchFamily="34" charset="0"/>
                <a:cs typeface="Open Sans" panose="020B0606030504020204" pitchFamily="34" charset="0"/>
              </a:rPr>
              <a:t>The gap that JobBridge is bridging is the absence of a streamlined and effective platform for job seekers and employers. With JobBridge, individuals can effortlessly explore job listings and employers can find suitable candidates with ease. The portal is engineered to be intuitive and accessible, ensuring that the process of job hunting and recruitment is as smooth as possible for all users</a:t>
            </a:r>
            <a:r>
              <a:rPr lang="en-US" sz="2400" b="0" i="0" dirty="0">
                <a:solidFill>
                  <a:srgbClr val="111111"/>
                </a:solidFill>
                <a:effectLst/>
                <a:highlight>
                  <a:srgbClr val="F7F7F7"/>
                </a:highlight>
                <a:latin typeface="Open Sans" panose="020B0606030504020204" pitchFamily="34" charset="0"/>
                <a:ea typeface="Open Sans" panose="020B0606030504020204" pitchFamily="34" charset="0"/>
                <a:cs typeface="Open Sans" panose="020B0606030504020204" pitchFamily="34" charset="0"/>
              </a:rPr>
              <a:t>.</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1624"/>
          </a:xfrm>
          <a:prstGeom prst="rect">
            <a:avLst/>
          </a:prstGeom>
          <a:solidFill>
            <a:srgbClr val="F3F3F7"/>
          </a:solidFill>
          <a:ln/>
        </p:spPr>
      </p:sp>
      <p:sp>
        <p:nvSpPr>
          <p:cNvPr id="4" name="Text 2"/>
          <p:cNvSpPr/>
          <p:nvPr/>
        </p:nvSpPr>
        <p:spPr>
          <a:xfrm>
            <a:off x="2488525" y="780058"/>
            <a:ext cx="3608546" cy="563880"/>
          </a:xfrm>
          <a:prstGeom prst="rect">
            <a:avLst/>
          </a:prstGeom>
          <a:noFill/>
          <a:ln/>
        </p:spPr>
        <p:txBody>
          <a:bodyPr wrap="none" rtlCol="0" anchor="t"/>
          <a:lstStyle/>
          <a:p>
            <a:pPr marL="0" indent="0">
              <a:lnSpc>
                <a:spcPts val="4440"/>
              </a:lnSpc>
              <a:buNone/>
            </a:pPr>
            <a:r>
              <a:rPr lang="en-US" sz="4370"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Methodology</a:t>
            </a:r>
            <a:endParaRPr lang="en-US" sz="4370" dirty="0">
              <a:effectLst>
                <a:outerShdw blurRad="38100" dist="38100" dir="2700000" algn="tl">
                  <a:srgbClr val="000000">
                    <a:alpha val="43137"/>
                  </a:srgbClr>
                </a:outerShdw>
              </a:effectLst>
            </a:endParaRPr>
          </a:p>
        </p:txBody>
      </p:sp>
      <p:sp>
        <p:nvSpPr>
          <p:cNvPr id="10" name="Text 8"/>
          <p:cNvSpPr/>
          <p:nvPr/>
        </p:nvSpPr>
        <p:spPr>
          <a:xfrm>
            <a:off x="4292798" y="2063353"/>
            <a:ext cx="7307580" cy="577215"/>
          </a:xfrm>
          <a:prstGeom prst="rect">
            <a:avLst/>
          </a:prstGeom>
          <a:noFill/>
          <a:ln/>
        </p:spPr>
        <p:txBody>
          <a:bodyPr wrap="square" rtlCol="0" anchor="t"/>
          <a:lstStyle/>
          <a:p>
            <a:pPr marL="0" indent="0" algn="l">
              <a:lnSpc>
                <a:spcPts val="2273"/>
              </a:lnSpc>
              <a:buNone/>
            </a:pPr>
            <a:endParaRPr lang="en-US" sz="2400" dirty="0"/>
          </a:p>
        </p:txBody>
      </p:sp>
      <p:sp>
        <p:nvSpPr>
          <p:cNvPr id="23" name="Text 21"/>
          <p:cNvSpPr/>
          <p:nvPr/>
        </p:nvSpPr>
        <p:spPr>
          <a:xfrm>
            <a:off x="3228082" y="6466761"/>
            <a:ext cx="144780" cy="467915"/>
          </a:xfrm>
          <a:prstGeom prst="rect">
            <a:avLst/>
          </a:prstGeom>
          <a:noFill/>
          <a:ln/>
        </p:spPr>
        <p:txBody>
          <a:bodyPr wrap="none" rtlCol="0" anchor="t"/>
          <a:lstStyle/>
          <a:p>
            <a:pPr marL="0" indent="0" algn="ctr">
              <a:lnSpc>
                <a:spcPts val="2664"/>
              </a:lnSpc>
              <a:buNone/>
            </a:pPr>
            <a:endParaRPr lang="en-US" sz="2131" dirty="0"/>
          </a:p>
        </p:txBody>
      </p:sp>
      <p:pic>
        <p:nvPicPr>
          <p:cNvPr id="26" name="Image 0" descr="preencoded.png">
            <a:extLst>
              <a:ext uri="{FF2B5EF4-FFF2-40B4-BE49-F238E27FC236}">
                <a16:creationId xmlns:a16="http://schemas.microsoft.com/office/drawing/2014/main" id="{FE0D9711-25DF-1B1C-67E9-1F05B19C45E0}"/>
              </a:ext>
            </a:extLst>
          </p:cNvPr>
          <p:cNvPicPr>
            <a:picLocks noChangeAspect="1"/>
          </p:cNvPicPr>
          <p:nvPr/>
        </p:nvPicPr>
        <p:blipFill>
          <a:blip r:embed="rId3"/>
          <a:stretch>
            <a:fillRect/>
          </a:stretch>
        </p:blipFill>
        <p:spPr>
          <a:xfrm>
            <a:off x="7593806" y="2149832"/>
            <a:ext cx="5006221" cy="2628186"/>
          </a:xfrm>
          <a:prstGeom prst="rect">
            <a:avLst/>
          </a:prstGeom>
        </p:spPr>
      </p:pic>
      <p:sp>
        <p:nvSpPr>
          <p:cNvPr id="28" name="TextBox 27">
            <a:extLst>
              <a:ext uri="{FF2B5EF4-FFF2-40B4-BE49-F238E27FC236}">
                <a16:creationId xmlns:a16="http://schemas.microsoft.com/office/drawing/2014/main" id="{D3BC180A-F77C-63DE-9558-2CEB272706AB}"/>
              </a:ext>
            </a:extLst>
          </p:cNvPr>
          <p:cNvSpPr txBox="1"/>
          <p:nvPr/>
        </p:nvSpPr>
        <p:spPr>
          <a:xfrm>
            <a:off x="2587585" y="2118925"/>
            <a:ext cx="4806136" cy="2554545"/>
          </a:xfrm>
          <a:prstGeom prst="rect">
            <a:avLst/>
          </a:prstGeom>
          <a:noFill/>
        </p:spPr>
        <p:txBody>
          <a:bodyPr wrap="square">
            <a:spAutoFit/>
          </a:bodyPr>
          <a:lstStyle/>
          <a:p>
            <a:pPr marL="0" indent="0">
              <a:buNone/>
            </a:pPr>
            <a:r>
              <a:rPr lang="en-US" sz="2000" kern="0" spc="-35" dirty="0">
                <a:solidFill>
                  <a:srgbClr val="2B2E3C"/>
                </a:solidFill>
                <a:latin typeface="Open Sans" pitchFamily="34" charset="0"/>
                <a:ea typeface="Open Sans" pitchFamily="34" charset="-122"/>
                <a:cs typeface="Open Sans" pitchFamily="34" charset="-120"/>
              </a:rPr>
              <a:t>Our methodology for the JobBridge project involves a multi-pronged approach. We will conduct extensive user research to deeply understand the pain points and needs of both employers and job seekers. This will inform the design and development of a robust, user-centric job board platform.</a:t>
            </a:r>
            <a:endParaRPr lang="en-US" sz="2000" dirty="0"/>
          </a:p>
        </p:txBody>
      </p:sp>
      <p:sp>
        <p:nvSpPr>
          <p:cNvPr id="29" name="Text 4">
            <a:extLst>
              <a:ext uri="{FF2B5EF4-FFF2-40B4-BE49-F238E27FC236}">
                <a16:creationId xmlns:a16="http://schemas.microsoft.com/office/drawing/2014/main" id="{C12D54A8-90E8-F9B0-E709-3142C36A1CCB}"/>
              </a:ext>
            </a:extLst>
          </p:cNvPr>
          <p:cNvSpPr/>
          <p:nvPr/>
        </p:nvSpPr>
        <p:spPr>
          <a:xfrm>
            <a:off x="2488525" y="5400556"/>
            <a:ext cx="10012442" cy="2132409"/>
          </a:xfrm>
          <a:prstGeom prst="rect">
            <a:avLst/>
          </a:prstGeom>
          <a:noFill/>
          <a:ln/>
        </p:spPr>
        <p:txBody>
          <a:bodyPr wrap="square" rtlCol="0" anchor="t"/>
          <a:lstStyle/>
          <a:p>
            <a:pPr marL="0" indent="0">
              <a:buNone/>
            </a:pPr>
            <a:r>
              <a:rPr lang="en-US" sz="2000" kern="0" spc="-35" dirty="0">
                <a:solidFill>
                  <a:srgbClr val="2B2E3C"/>
                </a:solidFill>
                <a:latin typeface="Open Sans" pitchFamily="34" charset="0"/>
                <a:ea typeface="Open Sans" pitchFamily="34" charset="-122"/>
                <a:cs typeface="Open Sans" pitchFamily="34" charset="-120"/>
              </a:rPr>
              <a:t>We will leverage agile software development practices, iterating quickly and seeking user feedback at every stage. Our team will also analyze industry best practices and cutting-edge technologies to ensure JobBridge remains at the forefront of innovation in the job market space.</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1880445" y="755742"/>
            <a:ext cx="5189220"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System</a:t>
            </a:r>
            <a:r>
              <a:rPr lang="en-US" sz="4374" b="1" dirty="0">
                <a:solidFill>
                  <a:srgbClr val="101014"/>
                </a:solidFill>
                <a:latin typeface="Playfair Display" pitchFamily="34" charset="0"/>
                <a:ea typeface="Playfair Display" pitchFamily="34" charset="-122"/>
                <a:cs typeface="Playfair Display" pitchFamily="34" charset="-120"/>
              </a:rPr>
              <a:t> </a:t>
            </a: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Architecture</a:t>
            </a:r>
            <a:endParaRPr lang="en-US" sz="4374" dirty="0">
              <a:effectLst>
                <a:outerShdw blurRad="38100" dist="38100" dir="2700000" algn="tl">
                  <a:srgbClr val="000000">
                    <a:alpha val="43137"/>
                  </a:srgbClr>
                </a:outerShdw>
              </a:effectLst>
            </a:endParaRPr>
          </a:p>
        </p:txBody>
      </p:sp>
      <p:sp>
        <p:nvSpPr>
          <p:cNvPr id="6" name="Text 3"/>
          <p:cNvSpPr/>
          <p:nvPr/>
        </p:nvSpPr>
        <p:spPr>
          <a:xfrm>
            <a:off x="2037993" y="4208573"/>
            <a:ext cx="2221944"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Modular Design</a:t>
            </a:r>
            <a:endParaRPr lang="en-US" sz="2187" dirty="0"/>
          </a:p>
        </p:txBody>
      </p:sp>
      <p:sp>
        <p:nvSpPr>
          <p:cNvPr id="7" name="Text 4"/>
          <p:cNvSpPr/>
          <p:nvPr/>
        </p:nvSpPr>
        <p:spPr>
          <a:xfrm>
            <a:off x="2037993" y="4669064"/>
            <a:ext cx="3295888" cy="3273638"/>
          </a:xfrm>
          <a:prstGeom prst="rect">
            <a:avLst/>
          </a:prstGeom>
          <a:noFill/>
          <a:ln/>
        </p:spPr>
        <p:txBody>
          <a:bodyPr wrap="square" rtlCol="0" anchor="t"/>
          <a:lstStyle/>
          <a:p>
            <a:pPr marL="0" indent="0" algn="l">
              <a:buNone/>
            </a:pPr>
            <a:r>
              <a:rPr lang="en-US" sz="2000" i="0" dirty="0">
                <a:solidFill>
                  <a:srgbClr val="111111"/>
                </a:solidFill>
                <a:effectLst/>
                <a:highlight>
                  <a:srgbClr val="F7F7F7"/>
                </a:highlight>
                <a:latin typeface="Open Sans" panose="020B0606030504020204" pitchFamily="34" charset="0"/>
                <a:ea typeface="Open Sans" panose="020B0606030504020204" pitchFamily="34" charset="0"/>
                <a:cs typeface="Open Sans" panose="020B0606030504020204" pitchFamily="34" charset="0"/>
              </a:rPr>
              <a:t>JobBridge utilizes a </a:t>
            </a:r>
            <a:r>
              <a:rPr lang="en-US" sz="2000" b="1" i="0" dirty="0">
                <a:solidFill>
                  <a:srgbClr val="111111"/>
                </a:solidFill>
                <a:effectLst/>
                <a:highlight>
                  <a:srgbClr val="F7F7F7"/>
                </a:highlight>
                <a:latin typeface="Open Sans" panose="020B0606030504020204" pitchFamily="34" charset="0"/>
                <a:ea typeface="Open Sans" panose="020B0606030504020204" pitchFamily="34" charset="0"/>
                <a:cs typeface="Open Sans" panose="020B0606030504020204" pitchFamily="34" charset="0"/>
              </a:rPr>
              <a:t>three-tier architecture </a:t>
            </a:r>
            <a:r>
              <a:rPr lang="en-US" sz="2000" i="0" dirty="0">
                <a:solidFill>
                  <a:srgbClr val="111111"/>
                </a:solidFill>
                <a:effectLst/>
                <a:highlight>
                  <a:srgbClr val="F7F7F7"/>
                </a:highlight>
                <a:latin typeface="Open Sans" panose="020B0606030504020204" pitchFamily="34" charset="0"/>
                <a:ea typeface="Open Sans" panose="020B0606030504020204" pitchFamily="34" charset="0"/>
                <a:cs typeface="Open Sans" panose="020B0606030504020204" pitchFamily="34" charset="0"/>
              </a:rPr>
              <a:t>with separate layers for the frontend (user interface), backend (server logic), and database (data storage), ensuring a clear separation of concerns and easier maintenance.</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5"/>
          <p:cNvSpPr/>
          <p:nvPr/>
        </p:nvSpPr>
        <p:spPr>
          <a:xfrm>
            <a:off x="5667137" y="4160845"/>
            <a:ext cx="2221944" cy="347186"/>
          </a:xfrm>
          <a:prstGeom prst="rect">
            <a:avLst/>
          </a:prstGeom>
          <a:noFill/>
          <a:ln/>
        </p:spPr>
        <p:txBody>
          <a:bodyPr wrap="none" rtlCol="0" anchor="t"/>
          <a:lstStyle/>
          <a:p>
            <a:pPr marL="0" indent="0" algn="l">
              <a:lnSpc>
                <a:spcPts val="2734"/>
              </a:lnSpc>
              <a:buNone/>
            </a:pPr>
            <a:r>
              <a:rPr lang="en-IN" sz="2190" b="1" i="0" dirty="0">
                <a:solidFill>
                  <a:srgbClr val="111111"/>
                </a:solidFill>
                <a:effectLst/>
                <a:highlight>
                  <a:srgbClr val="F7F7F7"/>
                </a:highlight>
                <a:latin typeface="Playfair Display" panose="00000500000000000000" pitchFamily="2" charset="0"/>
              </a:rPr>
              <a:t>Technology Stack </a:t>
            </a:r>
            <a:endParaRPr lang="en-US" sz="2190" dirty="0">
              <a:latin typeface="Playfair Display" panose="00000500000000000000" pitchFamily="2" charset="0"/>
            </a:endParaRPr>
          </a:p>
        </p:txBody>
      </p:sp>
      <p:sp>
        <p:nvSpPr>
          <p:cNvPr id="10" name="Text 6"/>
          <p:cNvSpPr/>
          <p:nvPr/>
        </p:nvSpPr>
        <p:spPr>
          <a:xfrm>
            <a:off x="5667137" y="4680542"/>
            <a:ext cx="3296007" cy="3235144"/>
          </a:xfrm>
          <a:prstGeom prst="rect">
            <a:avLst/>
          </a:prstGeom>
          <a:noFill/>
          <a:ln/>
        </p:spPr>
        <p:txBody>
          <a:bodyPr wrap="square" rtlCol="0" anchor="t"/>
          <a:lstStyle/>
          <a:p>
            <a:pPr marL="0" indent="0">
              <a:buNone/>
            </a:pPr>
            <a:r>
              <a:rPr lang="en-US" sz="2000" i="0" dirty="0">
                <a:solidFill>
                  <a:srgbClr val="111111"/>
                </a:solidFill>
                <a:effectLst/>
                <a:highlight>
                  <a:srgbClr val="F7F7F7"/>
                </a:highlight>
                <a:latin typeface="Open Sans" panose="020B0606030504020204" pitchFamily="34" charset="0"/>
                <a:ea typeface="Open Sans" panose="020B0606030504020204" pitchFamily="34" charset="0"/>
                <a:cs typeface="Open Sans" panose="020B0606030504020204" pitchFamily="34" charset="0"/>
              </a:rPr>
              <a:t>The platform is built using HTML, CSS, JavaScript, and React for the frontend, Node.js and Express.js for the backend, and MongoDB </a:t>
            </a:r>
          </a:p>
          <a:p>
            <a:pPr marL="0" indent="0">
              <a:buNone/>
            </a:pPr>
            <a:r>
              <a:rPr lang="en-US" sz="2000" i="0" dirty="0">
                <a:solidFill>
                  <a:srgbClr val="111111"/>
                </a:solidFill>
                <a:effectLst/>
                <a:highlight>
                  <a:srgbClr val="F7F7F7"/>
                </a:highlight>
                <a:latin typeface="Open Sans" panose="020B0606030504020204" pitchFamily="34" charset="0"/>
                <a:ea typeface="Open Sans" panose="020B0606030504020204" pitchFamily="34" charset="0"/>
                <a:cs typeface="Open Sans" panose="020B0606030504020204" pitchFamily="34" charset="0"/>
              </a:rPr>
              <a:t>for the database,</a:t>
            </a:r>
          </a:p>
          <a:p>
            <a:pPr marL="0" indent="0">
              <a:buNone/>
            </a:pPr>
            <a:r>
              <a:rPr lang="en-US" sz="2000" i="0" dirty="0">
                <a:solidFill>
                  <a:srgbClr val="111111"/>
                </a:solidFill>
                <a:effectLst/>
                <a:highlight>
                  <a:srgbClr val="F7F7F7"/>
                </a:highlight>
                <a:latin typeface="Open Sans" panose="020B0606030504020204" pitchFamily="34" charset="0"/>
                <a:ea typeface="Open Sans" panose="020B0606030504020204" pitchFamily="34" charset="0"/>
                <a:cs typeface="Open Sans" panose="020B0606030504020204" pitchFamily="34" charset="0"/>
              </a:rPr>
              <a:t>providing a modern and efficient development environment.</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7"/>
          <p:cNvSpPr/>
          <p:nvPr/>
        </p:nvSpPr>
        <p:spPr>
          <a:xfrm>
            <a:off x="9296399" y="4160845"/>
            <a:ext cx="2612315" cy="347186"/>
          </a:xfrm>
          <a:prstGeom prst="rect">
            <a:avLst/>
          </a:prstGeom>
          <a:noFill/>
          <a:ln/>
        </p:spPr>
        <p:txBody>
          <a:bodyPr wrap="none" rtlCol="0" anchor="t"/>
          <a:lstStyle/>
          <a:p>
            <a:pPr marL="0" indent="0" algn="l">
              <a:lnSpc>
                <a:spcPts val="2734"/>
              </a:lnSpc>
              <a:buNone/>
            </a:pPr>
            <a:r>
              <a:rPr lang="en-IN" sz="2190" b="1" i="0" dirty="0">
                <a:solidFill>
                  <a:srgbClr val="111111"/>
                </a:solidFill>
                <a:effectLst/>
                <a:highlight>
                  <a:srgbClr val="F7F7F7"/>
                </a:highlight>
                <a:latin typeface="Playfair Display" panose="00000500000000000000" pitchFamily="2" charset="0"/>
              </a:rPr>
              <a:t>Scalable Infrastructure</a:t>
            </a:r>
            <a:endParaRPr lang="en-US" sz="2190" dirty="0">
              <a:latin typeface="Playfair Display" panose="00000500000000000000" pitchFamily="2" charset="0"/>
            </a:endParaRPr>
          </a:p>
        </p:txBody>
      </p:sp>
      <p:sp>
        <p:nvSpPr>
          <p:cNvPr id="13" name="Text 8"/>
          <p:cNvSpPr/>
          <p:nvPr/>
        </p:nvSpPr>
        <p:spPr>
          <a:xfrm>
            <a:off x="9296400" y="4731996"/>
            <a:ext cx="3296007" cy="3273638"/>
          </a:xfrm>
          <a:prstGeom prst="rect">
            <a:avLst/>
          </a:prstGeom>
          <a:noFill/>
          <a:ln/>
        </p:spPr>
        <p:txBody>
          <a:bodyPr wrap="square" rtlCol="0" anchor="t"/>
          <a:lstStyle/>
          <a:p>
            <a:pPr marL="0" indent="0" algn="l">
              <a:buNone/>
            </a:pPr>
            <a:r>
              <a:rPr lang="en-US" sz="2000" b="0" i="0" dirty="0">
                <a:solidFill>
                  <a:srgbClr val="111111"/>
                </a:solidFill>
                <a:effectLst/>
                <a:highlight>
                  <a:srgbClr val="F7F7F7"/>
                </a:highlight>
                <a:latin typeface="Open Sans" panose="020B0606030504020204" pitchFamily="34" charset="0"/>
                <a:ea typeface="Open Sans" panose="020B0606030504020204" pitchFamily="34" charset="0"/>
                <a:cs typeface="Open Sans" panose="020B0606030504020204" pitchFamily="34" charset="0"/>
              </a:rPr>
              <a:t>The JobBridge platform is designed with scalability in mind, using cloud services for hosting, which allows for easy expansion and resource management as the user base grows and the demand for services increases.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4" name="Image 0" descr="preencoded.png"/>
          <p:cNvPicPr>
            <a:picLocks noChangeAspect="1"/>
          </p:cNvPicPr>
          <p:nvPr/>
        </p:nvPicPr>
        <p:blipFill>
          <a:blip r:embed="rId3"/>
          <a:stretch>
            <a:fillRect/>
          </a:stretch>
        </p:blipFill>
        <p:spPr>
          <a:xfrm>
            <a:off x="1980710" y="1950734"/>
            <a:ext cx="3296867" cy="2037600"/>
          </a:xfrm>
          <a:prstGeom prst="rect">
            <a:avLst/>
          </a:prstGeom>
        </p:spPr>
      </p:pic>
      <p:pic>
        <p:nvPicPr>
          <p:cNvPr id="15" name="Image 1" descr="preencoded.png"/>
          <p:cNvPicPr>
            <a:picLocks noChangeAspect="1"/>
          </p:cNvPicPr>
          <p:nvPr/>
        </p:nvPicPr>
        <p:blipFill>
          <a:blip r:embed="rId4"/>
          <a:stretch>
            <a:fillRect/>
          </a:stretch>
        </p:blipFill>
        <p:spPr>
          <a:xfrm>
            <a:off x="5638466" y="1893321"/>
            <a:ext cx="3297043" cy="2037600"/>
          </a:xfrm>
          <a:prstGeom prst="rect">
            <a:avLst/>
          </a:prstGeom>
        </p:spPr>
      </p:pic>
      <p:pic>
        <p:nvPicPr>
          <p:cNvPr id="16" name="Image 2" descr="preencoded.png"/>
          <p:cNvPicPr>
            <a:picLocks noChangeAspect="1"/>
          </p:cNvPicPr>
          <p:nvPr/>
        </p:nvPicPr>
        <p:blipFill>
          <a:blip r:embed="rId5"/>
          <a:stretch>
            <a:fillRect/>
          </a:stretch>
        </p:blipFill>
        <p:spPr>
          <a:xfrm>
            <a:off x="9296400" y="1688529"/>
            <a:ext cx="3297043" cy="2037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110848"/>
            <a:ext cx="14630400" cy="8229600"/>
          </a:xfrm>
          <a:prstGeom prst="rect">
            <a:avLst/>
          </a:prstGeom>
          <a:solidFill>
            <a:srgbClr val="F3F3F7">
              <a:alpha val="85000"/>
            </a:srgbClr>
          </a:solidFill>
          <a:ln/>
        </p:spPr>
        <p:txBody>
          <a:bodyPr/>
          <a:lstStyle/>
          <a:p>
            <a:endParaRPr lang="en-IN"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3"/>
          <p:cNvSpPr/>
          <p:nvPr/>
        </p:nvSpPr>
        <p:spPr>
          <a:xfrm>
            <a:off x="1673542" y="811113"/>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Implementation</a:t>
            </a:r>
            <a:endParaRPr lang="en-US" sz="4374" dirty="0">
              <a:effectLst>
                <a:outerShdw blurRad="38100" dist="38100" dir="2700000" algn="tl">
                  <a:srgbClr val="000000">
                    <a:alpha val="43137"/>
                  </a:srgbClr>
                </a:outerShdw>
              </a:effectLst>
            </a:endParaRPr>
          </a:p>
        </p:txBody>
      </p:sp>
      <p:sp>
        <p:nvSpPr>
          <p:cNvPr id="7" name="Shape 4"/>
          <p:cNvSpPr/>
          <p:nvPr/>
        </p:nvSpPr>
        <p:spPr>
          <a:xfrm>
            <a:off x="1889963" y="1876632"/>
            <a:ext cx="499943" cy="499943"/>
          </a:xfrm>
          <a:prstGeom prst="roundRect">
            <a:avLst>
              <a:gd name="adj" fmla="val 26667"/>
            </a:avLst>
          </a:prstGeom>
          <a:solidFill>
            <a:srgbClr val="E4E4ED"/>
          </a:solidFill>
          <a:ln/>
        </p:spPr>
      </p:sp>
      <p:sp>
        <p:nvSpPr>
          <p:cNvPr id="8" name="Text 5"/>
          <p:cNvSpPr/>
          <p:nvPr/>
        </p:nvSpPr>
        <p:spPr>
          <a:xfrm>
            <a:off x="2105261" y="1841806"/>
            <a:ext cx="12954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9" name="Text 6"/>
          <p:cNvSpPr/>
          <p:nvPr/>
        </p:nvSpPr>
        <p:spPr>
          <a:xfrm>
            <a:off x="2390040" y="1911101"/>
            <a:ext cx="2270760" cy="347186"/>
          </a:xfrm>
          <a:prstGeom prst="rect">
            <a:avLst/>
          </a:prstGeom>
          <a:noFill/>
          <a:ln/>
        </p:spPr>
        <p:txBody>
          <a:bodyPr wrap="none" rtlCol="0" anchor="t"/>
          <a:lstStyle/>
          <a:p>
            <a:pPr marL="0" indent="0" algn="l">
              <a:lnSpc>
                <a:spcPts val="2734"/>
              </a:lnSpc>
              <a:buNone/>
            </a:pPr>
            <a:r>
              <a:rPr lang="en-US" sz="2187" b="1" kern="0" spc="-66" dirty="0">
                <a:solidFill>
                  <a:srgbClr val="2B2E3C"/>
                </a:solidFill>
                <a:latin typeface="Playfair Display" panose="00000500000000000000" pitchFamily="2" charset="0"/>
                <a:ea typeface="Bitter" pitchFamily="34" charset="-122"/>
                <a:cs typeface="Bitter" pitchFamily="34" charset="-120"/>
              </a:rPr>
              <a:t>Agile Development</a:t>
            </a:r>
            <a:endParaRPr lang="en-US" sz="2187" b="1" dirty="0">
              <a:latin typeface="Playfair Display" panose="00000500000000000000" pitchFamily="2" charset="0"/>
            </a:endParaRPr>
          </a:p>
        </p:txBody>
      </p:sp>
      <p:sp>
        <p:nvSpPr>
          <p:cNvPr id="10" name="Text 7"/>
          <p:cNvSpPr/>
          <p:nvPr/>
        </p:nvSpPr>
        <p:spPr>
          <a:xfrm>
            <a:off x="2390040" y="2487423"/>
            <a:ext cx="2976842" cy="3532495"/>
          </a:xfrm>
          <a:prstGeom prst="rect">
            <a:avLst/>
          </a:prstGeom>
          <a:noFill/>
          <a:ln/>
        </p:spPr>
        <p:txBody>
          <a:bodyPr wrap="square" rtlCol="0" anchor="t"/>
          <a:lstStyle/>
          <a:p>
            <a:pPr marL="0" indent="0">
              <a:buNone/>
            </a:pPr>
            <a:r>
              <a:rPr lang="en-US" sz="2000" kern="0" spc="-35" dirty="0">
                <a:solidFill>
                  <a:srgbClr val="2B2E3C"/>
                </a:solidFill>
                <a:latin typeface="Open Sans" pitchFamily="34" charset="0"/>
                <a:ea typeface="Open Sans" pitchFamily="34" charset="-122"/>
                <a:cs typeface="Open Sans" pitchFamily="34" charset="-120"/>
              </a:rPr>
              <a:t>We adopted an agile software development methodology, enabling us to respond quickly to changing requirements and user feedback through iterative sprints.</a:t>
            </a:r>
            <a:endParaRPr lang="en-US" sz="2000" dirty="0"/>
          </a:p>
        </p:txBody>
      </p:sp>
      <p:sp>
        <p:nvSpPr>
          <p:cNvPr id="11" name="Shape 8"/>
          <p:cNvSpPr/>
          <p:nvPr/>
        </p:nvSpPr>
        <p:spPr>
          <a:xfrm>
            <a:off x="5443801" y="1900118"/>
            <a:ext cx="499943" cy="416481"/>
          </a:xfrm>
          <a:prstGeom prst="roundRect">
            <a:avLst>
              <a:gd name="adj" fmla="val 26667"/>
            </a:avLst>
          </a:prstGeom>
          <a:solidFill>
            <a:srgbClr val="E4E4ED"/>
          </a:solidFill>
          <a:ln/>
        </p:spPr>
      </p:sp>
      <p:sp>
        <p:nvSpPr>
          <p:cNvPr id="12" name="Text 9"/>
          <p:cNvSpPr/>
          <p:nvPr/>
        </p:nvSpPr>
        <p:spPr>
          <a:xfrm>
            <a:off x="5596354" y="1839152"/>
            <a:ext cx="17526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3" name="Text 10"/>
          <p:cNvSpPr/>
          <p:nvPr/>
        </p:nvSpPr>
        <p:spPr>
          <a:xfrm>
            <a:off x="5953913" y="1913070"/>
            <a:ext cx="2316480" cy="347186"/>
          </a:xfrm>
          <a:prstGeom prst="rect">
            <a:avLst/>
          </a:prstGeom>
          <a:noFill/>
          <a:ln/>
        </p:spPr>
        <p:txBody>
          <a:bodyPr wrap="none" rtlCol="0" anchor="t"/>
          <a:lstStyle/>
          <a:p>
            <a:pPr marL="0" indent="0" algn="l">
              <a:lnSpc>
                <a:spcPts val="2734"/>
              </a:lnSpc>
              <a:buNone/>
            </a:pPr>
            <a:r>
              <a:rPr lang="en-US" sz="2187" b="1" kern="0" spc="-66" dirty="0">
                <a:solidFill>
                  <a:srgbClr val="2B2E3C"/>
                </a:solidFill>
                <a:latin typeface="Playfair Display" panose="00000500000000000000" pitchFamily="2" charset="0"/>
                <a:ea typeface="Bitter" pitchFamily="34" charset="-122"/>
                <a:cs typeface="Bitter" pitchFamily="34" charset="-120"/>
              </a:rPr>
              <a:t>Cloud-Native Infrastructure</a:t>
            </a:r>
            <a:endParaRPr lang="en-US" sz="2187" b="1" dirty="0">
              <a:latin typeface="Playfair Display" panose="00000500000000000000" pitchFamily="2" charset="0"/>
            </a:endParaRPr>
          </a:p>
        </p:txBody>
      </p:sp>
      <p:sp>
        <p:nvSpPr>
          <p:cNvPr id="14" name="Text 11"/>
          <p:cNvSpPr/>
          <p:nvPr/>
        </p:nvSpPr>
        <p:spPr>
          <a:xfrm>
            <a:off x="5991224" y="2436850"/>
            <a:ext cx="3529293" cy="3532495"/>
          </a:xfrm>
          <a:prstGeom prst="rect">
            <a:avLst/>
          </a:prstGeom>
          <a:noFill/>
          <a:ln/>
        </p:spPr>
        <p:txBody>
          <a:bodyPr wrap="square" rtlCol="0" anchor="t"/>
          <a:lstStyle/>
          <a:p>
            <a:pPr marL="0" indent="0" algn="l">
              <a:buNone/>
            </a:pPr>
            <a:r>
              <a:rPr lang="en-US" sz="2000" kern="0" spc="-35" dirty="0">
                <a:solidFill>
                  <a:srgbClr val="2B2E3C"/>
                </a:solidFill>
                <a:latin typeface="Open Sans" pitchFamily="34" charset="0"/>
                <a:ea typeface="Open Sans" pitchFamily="34" charset="-122"/>
                <a:cs typeface="Open Sans" pitchFamily="34" charset="-120"/>
              </a:rPr>
              <a:t>By leveraging cloud-based services and containerization, we were able to rapidly deploy and scale the JobBridge platform as demand grew.</a:t>
            </a:r>
            <a:endParaRPr lang="en-US" sz="2000" dirty="0"/>
          </a:p>
        </p:txBody>
      </p:sp>
      <p:sp>
        <p:nvSpPr>
          <p:cNvPr id="15" name="Shape 12"/>
          <p:cNvSpPr/>
          <p:nvPr/>
        </p:nvSpPr>
        <p:spPr>
          <a:xfrm>
            <a:off x="9893440" y="1858386"/>
            <a:ext cx="499943" cy="499943"/>
          </a:xfrm>
          <a:prstGeom prst="roundRect">
            <a:avLst>
              <a:gd name="adj" fmla="val 26667"/>
            </a:avLst>
          </a:prstGeom>
          <a:solidFill>
            <a:srgbClr val="E4E4ED"/>
          </a:solidFill>
          <a:ln/>
        </p:spPr>
      </p:sp>
      <p:sp>
        <p:nvSpPr>
          <p:cNvPr id="16" name="Text 13"/>
          <p:cNvSpPr/>
          <p:nvPr/>
        </p:nvSpPr>
        <p:spPr>
          <a:xfrm>
            <a:off x="10063402" y="1814226"/>
            <a:ext cx="160020"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7" name="Text 14"/>
          <p:cNvSpPr/>
          <p:nvPr/>
        </p:nvSpPr>
        <p:spPr>
          <a:xfrm>
            <a:off x="10356985" y="1913070"/>
            <a:ext cx="2221944" cy="347186"/>
          </a:xfrm>
          <a:prstGeom prst="rect">
            <a:avLst/>
          </a:prstGeom>
          <a:noFill/>
          <a:ln/>
        </p:spPr>
        <p:txBody>
          <a:bodyPr wrap="none" rtlCol="0" anchor="t"/>
          <a:lstStyle/>
          <a:p>
            <a:pPr marL="0" indent="0" algn="l">
              <a:lnSpc>
                <a:spcPts val="2734"/>
              </a:lnSpc>
              <a:buNone/>
            </a:pPr>
            <a:r>
              <a:rPr lang="en-US" sz="2187" b="1" kern="0" spc="-66" dirty="0">
                <a:solidFill>
                  <a:srgbClr val="2B2E3C"/>
                </a:solidFill>
                <a:latin typeface="Playfair Display" panose="00000500000000000000" pitchFamily="2" charset="0"/>
                <a:ea typeface="Bitter" pitchFamily="34" charset="-122"/>
                <a:cs typeface="Bitter" pitchFamily="34" charset="-120"/>
              </a:rPr>
              <a:t>Data-Driven Insights</a:t>
            </a:r>
            <a:endParaRPr lang="en-US" sz="2187" b="1" dirty="0">
              <a:latin typeface="Playfair Display" panose="00000500000000000000" pitchFamily="2" charset="0"/>
            </a:endParaRPr>
          </a:p>
        </p:txBody>
      </p:sp>
      <p:sp>
        <p:nvSpPr>
          <p:cNvPr id="18" name="Text 15"/>
          <p:cNvSpPr/>
          <p:nvPr/>
        </p:nvSpPr>
        <p:spPr>
          <a:xfrm>
            <a:off x="10393382" y="2505151"/>
            <a:ext cx="3139737" cy="3532495"/>
          </a:xfrm>
          <a:prstGeom prst="rect">
            <a:avLst/>
          </a:prstGeom>
          <a:noFill/>
          <a:ln/>
        </p:spPr>
        <p:txBody>
          <a:bodyPr wrap="square" rtlCol="0" anchor="t"/>
          <a:lstStyle/>
          <a:p>
            <a:pPr marL="0" indent="0" algn="l">
              <a:buNone/>
            </a:pPr>
            <a:r>
              <a:rPr lang="en-US" sz="2000" kern="0" spc="-35" dirty="0">
                <a:solidFill>
                  <a:srgbClr val="2B2E3C"/>
                </a:solidFill>
                <a:latin typeface="Open Sans" pitchFamily="34" charset="0"/>
                <a:ea typeface="Open Sans" pitchFamily="34" charset="-122"/>
                <a:cs typeface="Open Sans" pitchFamily="34" charset="-120"/>
              </a:rPr>
              <a:t>Robust data analytics and reporting capabilities were integrated to provide employers and job seekers with real-time insights to guide their decisions.</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532096"/>
            <a:ext cx="4443889" cy="694373"/>
          </a:xfrm>
          <a:prstGeom prst="rect">
            <a:avLst/>
          </a:prstGeom>
          <a:noFill/>
          <a:ln/>
        </p:spPr>
        <p:txBody>
          <a:bodyPr wrap="none" rtlCol="0" anchor="t"/>
          <a:lstStyle/>
          <a:p>
            <a:pPr marL="0" indent="0">
              <a:lnSpc>
                <a:spcPts val="5468"/>
              </a:lnSpc>
              <a:buNone/>
            </a:pPr>
            <a:r>
              <a:rPr lang="en-US" sz="4374" b="1" dirty="0">
                <a:solidFill>
                  <a:srgbClr val="101014"/>
                </a:solidFill>
                <a:effectLst>
                  <a:outerShdw blurRad="38100" dist="38100" dir="2700000" algn="tl">
                    <a:srgbClr val="000000">
                      <a:alpha val="43137"/>
                    </a:srgbClr>
                  </a:outerShdw>
                </a:effectLst>
                <a:latin typeface="Playfair Display" pitchFamily="34" charset="0"/>
                <a:ea typeface="Playfair Display" pitchFamily="34" charset="-122"/>
                <a:cs typeface="Playfair Display" pitchFamily="34" charset="-120"/>
              </a:rPr>
              <a:t>Features</a:t>
            </a:r>
            <a:endParaRPr lang="en-US" sz="4374" dirty="0">
              <a:effectLst>
                <a:outerShdw blurRad="38100" dist="38100" dir="2700000" algn="tl">
                  <a:srgbClr val="000000">
                    <a:alpha val="43137"/>
                  </a:srgbClr>
                </a:outerShdw>
              </a:effectLst>
            </a:endParaRPr>
          </a:p>
        </p:txBody>
      </p:sp>
      <p:sp>
        <p:nvSpPr>
          <p:cNvPr id="5" name="Shape 3"/>
          <p:cNvSpPr/>
          <p:nvPr/>
        </p:nvSpPr>
        <p:spPr>
          <a:xfrm>
            <a:off x="2037993" y="2670810"/>
            <a:ext cx="5190612" cy="2168843"/>
          </a:xfrm>
          <a:prstGeom prst="roundRect">
            <a:avLst>
              <a:gd name="adj" fmla="val 7731"/>
            </a:avLst>
          </a:prstGeom>
          <a:solidFill>
            <a:srgbClr val="E4E4ED"/>
          </a:solidFill>
          <a:ln/>
        </p:spPr>
      </p:sp>
      <p:sp>
        <p:nvSpPr>
          <p:cNvPr id="6" name="Text 4"/>
          <p:cNvSpPr/>
          <p:nvPr/>
        </p:nvSpPr>
        <p:spPr>
          <a:xfrm>
            <a:off x="2260163" y="2892981"/>
            <a:ext cx="3624270" cy="347186"/>
          </a:xfrm>
          <a:prstGeom prst="rect">
            <a:avLst/>
          </a:prstGeom>
          <a:noFill/>
          <a:ln/>
        </p:spPr>
        <p:txBody>
          <a:bodyPr wrap="none" rtlCol="0" anchor="t"/>
          <a:lstStyle/>
          <a:p>
            <a:r>
              <a:rPr lang="en-IN" sz="2190" b="1" dirty="0">
                <a:latin typeface="Playfair Display" panose="00000500000000000000" pitchFamily="2" charset="0"/>
              </a:rPr>
              <a:t>Comprehensive Job Listings</a:t>
            </a:r>
          </a:p>
        </p:txBody>
      </p:sp>
      <p:sp>
        <p:nvSpPr>
          <p:cNvPr id="7" name="Text 5"/>
          <p:cNvSpPr/>
          <p:nvPr/>
        </p:nvSpPr>
        <p:spPr>
          <a:xfrm>
            <a:off x="2260163" y="3240167"/>
            <a:ext cx="4721781" cy="1437630"/>
          </a:xfrm>
          <a:prstGeom prst="rect">
            <a:avLst/>
          </a:prstGeom>
          <a:noFill/>
          <a:ln/>
        </p:spPr>
        <p:txBody>
          <a:bodyPr wrap="square" rtlCol="0" anchor="t"/>
          <a:lstStyle/>
          <a:p>
            <a:pPr algn="just"/>
            <a:r>
              <a:rPr lang="en-US" sz="2000" dirty="0">
                <a:latin typeface="Open Sans" panose="020B0606030504020204" pitchFamily="34" charset="0"/>
                <a:ea typeface="Open Sans" panose="020B0606030504020204" pitchFamily="34" charset="0"/>
                <a:cs typeface="Open Sans" panose="020B0606030504020204" pitchFamily="34" charset="0"/>
              </a:rPr>
              <a:t>JobBridge offers a vast database of job postings from a diverse range of industries and employers, catering to a wide array of job seekers.</a:t>
            </a:r>
          </a:p>
        </p:txBody>
      </p:sp>
      <p:sp>
        <p:nvSpPr>
          <p:cNvPr id="8" name="Shape 6"/>
          <p:cNvSpPr/>
          <p:nvPr/>
        </p:nvSpPr>
        <p:spPr>
          <a:xfrm>
            <a:off x="7426285" y="2670810"/>
            <a:ext cx="5166122" cy="2168843"/>
          </a:xfrm>
          <a:prstGeom prst="roundRect">
            <a:avLst>
              <a:gd name="adj" fmla="val 7731"/>
            </a:avLst>
          </a:prstGeom>
          <a:solidFill>
            <a:srgbClr val="E4E4ED"/>
          </a:solidFill>
          <a:ln/>
        </p:spPr>
      </p:sp>
      <p:sp>
        <p:nvSpPr>
          <p:cNvPr id="9" name="Text 7"/>
          <p:cNvSpPr/>
          <p:nvPr/>
        </p:nvSpPr>
        <p:spPr>
          <a:xfrm>
            <a:off x="7648456" y="2892981"/>
            <a:ext cx="2786462" cy="347186"/>
          </a:xfrm>
          <a:prstGeom prst="rect">
            <a:avLst/>
          </a:prstGeom>
          <a:noFill/>
          <a:ln/>
        </p:spPr>
        <p:txBody>
          <a:bodyPr wrap="none" rtlCol="0" anchor="t"/>
          <a:lstStyle/>
          <a:p>
            <a:r>
              <a:rPr lang="en-IN" sz="2190" b="1" dirty="0">
                <a:latin typeface="Playfair Display" panose="00000500000000000000" pitchFamily="2" charset="0"/>
              </a:rPr>
              <a:t>Employer Branding</a:t>
            </a:r>
          </a:p>
        </p:txBody>
      </p:sp>
      <p:sp>
        <p:nvSpPr>
          <p:cNvPr id="10" name="Text 8"/>
          <p:cNvSpPr/>
          <p:nvPr/>
        </p:nvSpPr>
        <p:spPr>
          <a:xfrm>
            <a:off x="7648456" y="3240167"/>
            <a:ext cx="4721781" cy="1515541"/>
          </a:xfrm>
          <a:prstGeom prst="rect">
            <a:avLst/>
          </a:prstGeom>
          <a:noFill/>
          <a:ln/>
        </p:spPr>
        <p:txBody>
          <a:bodyPr wrap="square" rtlCol="0" anchor="t"/>
          <a:lstStyle/>
          <a:p>
            <a:r>
              <a:rPr lang="en-US" sz="2000" dirty="0">
                <a:latin typeface="Open Sans" panose="020B0606030504020204" pitchFamily="34" charset="0"/>
                <a:ea typeface="Open Sans" panose="020B0606030504020204" pitchFamily="34" charset="0"/>
                <a:cs typeface="Open Sans" panose="020B0606030504020204" pitchFamily="34" charset="0"/>
              </a:rPr>
              <a:t>Employers can showcase their company culture and values through customizable profiles, attracting top talent and building a strong employer brand.</a:t>
            </a:r>
          </a:p>
        </p:txBody>
      </p:sp>
      <p:sp>
        <p:nvSpPr>
          <p:cNvPr id="11" name="Shape 9"/>
          <p:cNvSpPr/>
          <p:nvPr/>
        </p:nvSpPr>
        <p:spPr>
          <a:xfrm>
            <a:off x="2062482" y="5276962"/>
            <a:ext cx="5166122" cy="2353473"/>
          </a:xfrm>
          <a:prstGeom prst="roundRect">
            <a:avLst>
              <a:gd name="adj" fmla="val 6410"/>
            </a:avLst>
          </a:prstGeom>
          <a:solidFill>
            <a:srgbClr val="E4E4ED"/>
          </a:solidFill>
          <a:ln/>
        </p:spPr>
      </p:sp>
      <p:sp>
        <p:nvSpPr>
          <p:cNvPr id="12" name="Text 10"/>
          <p:cNvSpPr/>
          <p:nvPr/>
        </p:nvSpPr>
        <p:spPr>
          <a:xfrm>
            <a:off x="2260163" y="5376554"/>
            <a:ext cx="4221719" cy="347186"/>
          </a:xfrm>
          <a:prstGeom prst="rect">
            <a:avLst/>
          </a:prstGeom>
          <a:noFill/>
          <a:ln/>
        </p:spPr>
        <p:txBody>
          <a:bodyPr wrap="none" rtlCol="0" anchor="t"/>
          <a:lstStyle/>
          <a:p>
            <a:r>
              <a:rPr lang="en-IN" sz="2190" b="1" dirty="0">
                <a:latin typeface="Playfair Display" panose="00000500000000000000" pitchFamily="2" charset="0"/>
              </a:rPr>
              <a:t>Streamlined Application Process</a:t>
            </a:r>
          </a:p>
        </p:txBody>
      </p:sp>
      <p:sp>
        <p:nvSpPr>
          <p:cNvPr id="13" name="Text 11"/>
          <p:cNvSpPr/>
          <p:nvPr/>
        </p:nvSpPr>
        <p:spPr>
          <a:xfrm>
            <a:off x="2260163" y="5824398"/>
            <a:ext cx="4721781" cy="1633509"/>
          </a:xfrm>
          <a:prstGeom prst="rect">
            <a:avLst/>
          </a:prstGeom>
          <a:noFill/>
          <a:ln/>
        </p:spPr>
        <p:txBody>
          <a:bodyPr wrap="square" rtlCol="0" anchor="t"/>
          <a:lstStyle/>
          <a:p>
            <a:pPr algn="just"/>
            <a:r>
              <a:rPr lang="en-US" sz="2000" dirty="0">
                <a:latin typeface="Open Sans" panose="020B0606030504020204" pitchFamily="34" charset="0"/>
                <a:ea typeface="Open Sans" panose="020B0606030504020204" pitchFamily="34" charset="0"/>
                <a:cs typeface="Open Sans" panose="020B0606030504020204" pitchFamily="34" charset="0"/>
              </a:rPr>
              <a:t>With a user-friendly interface and intuitive application flow, JobBridge simplifies the process of applying for jobs, reducing friction for both candidates and employers.</a:t>
            </a:r>
          </a:p>
        </p:txBody>
      </p:sp>
      <p:sp>
        <p:nvSpPr>
          <p:cNvPr id="14" name="Shape 12"/>
          <p:cNvSpPr/>
          <p:nvPr/>
        </p:nvSpPr>
        <p:spPr>
          <a:xfrm>
            <a:off x="7475263" y="5276961"/>
            <a:ext cx="5166122" cy="2353473"/>
          </a:xfrm>
          <a:prstGeom prst="roundRect">
            <a:avLst>
              <a:gd name="adj" fmla="val 6410"/>
            </a:avLst>
          </a:prstGeom>
          <a:solidFill>
            <a:srgbClr val="E4E4ED"/>
          </a:solidFill>
          <a:ln/>
        </p:spPr>
      </p:sp>
      <p:sp>
        <p:nvSpPr>
          <p:cNvPr id="15" name="Text 13"/>
          <p:cNvSpPr/>
          <p:nvPr/>
        </p:nvSpPr>
        <p:spPr>
          <a:xfrm>
            <a:off x="7648456" y="5376554"/>
            <a:ext cx="2221944"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Authentication</a:t>
            </a:r>
            <a:endParaRPr lang="en-US" sz="2187" b="1" dirty="0"/>
          </a:p>
        </p:txBody>
      </p:sp>
      <p:sp>
        <p:nvSpPr>
          <p:cNvPr id="16" name="Text 14"/>
          <p:cNvSpPr/>
          <p:nvPr/>
        </p:nvSpPr>
        <p:spPr>
          <a:xfrm>
            <a:off x="7648454" y="5824398"/>
            <a:ext cx="4721781" cy="1288375"/>
          </a:xfrm>
          <a:prstGeom prst="rect">
            <a:avLst/>
          </a:prstGeom>
          <a:noFill/>
          <a:ln/>
        </p:spPr>
        <p:txBody>
          <a:bodyPr wrap="square" rtlCol="0" anchor="t"/>
          <a:lstStyle/>
          <a:p>
            <a:pPr marL="0" indent="0" algn="just">
              <a:lnSpc>
                <a:spcPts val="2799"/>
              </a:lnSpc>
              <a:buNone/>
            </a:pPr>
            <a:r>
              <a:rPr lang="en-US" sz="2000" dirty="0">
                <a:solidFill>
                  <a:srgbClr val="39393C"/>
                </a:solidFill>
                <a:latin typeface="Open Sans" pitchFamily="34" charset="0"/>
                <a:ea typeface="Open Sans" pitchFamily="34" charset="-122"/>
                <a:cs typeface="Open Sans" pitchFamily="34" charset="-120"/>
              </a:rPr>
              <a:t>Users can register / login via their credentials (Emails , Password)</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1095</Words>
  <Application>Microsoft Office PowerPoint</Application>
  <PresentationFormat>Custom</PresentationFormat>
  <Paragraphs>95</Paragraphs>
  <Slides>17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Old English Text MT</vt:lpstr>
      <vt:lpstr>Open Sans</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Rishit Gupta</cp:lastModifiedBy>
  <cp:revision>8</cp:revision>
  <dcterms:created xsi:type="dcterms:W3CDTF">2023-11-25T19:22:26Z</dcterms:created>
  <dcterms:modified xsi:type="dcterms:W3CDTF">2024-05-09T16:22:18Z</dcterms:modified>
</cp:coreProperties>
</file>